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3" r:id="rId1"/>
  </p:sldMasterIdLst>
  <p:notesMasterIdLst>
    <p:notesMasterId r:id="rId18"/>
  </p:notesMasterIdLst>
  <p:sldIdLst>
    <p:sldId id="2640" r:id="rId2"/>
    <p:sldId id="2634" r:id="rId3"/>
    <p:sldId id="2575" r:id="rId4"/>
    <p:sldId id="2633" r:id="rId5"/>
    <p:sldId id="2642" r:id="rId6"/>
    <p:sldId id="2635" r:id="rId7"/>
    <p:sldId id="2636" r:id="rId8"/>
    <p:sldId id="2637" r:id="rId9"/>
    <p:sldId id="2638" r:id="rId10"/>
    <p:sldId id="2639" r:id="rId11"/>
    <p:sldId id="2553" r:id="rId12"/>
    <p:sldId id="265" r:id="rId13"/>
    <p:sldId id="262" r:id="rId14"/>
    <p:sldId id="2573" r:id="rId15"/>
    <p:sldId id="2641" r:id="rId16"/>
    <p:sldId id="279" r:id="rId17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D7D31"/>
    <a:srgbClr val="DEEBF7"/>
    <a:srgbClr val="990000"/>
    <a:srgbClr val="02558B"/>
    <a:srgbClr val="041B31"/>
    <a:srgbClr val="FF5F90"/>
    <a:srgbClr val="494949"/>
    <a:srgbClr val="293039"/>
    <a:srgbClr val="00BD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1" autoAdjust="0"/>
    <p:restoredTop sz="94291" autoAdjust="0"/>
  </p:normalViewPr>
  <p:slideViewPr>
    <p:cSldViewPr snapToGrid="0" snapToObjects="1">
      <p:cViewPr varScale="1">
        <p:scale>
          <a:sx n="37" d="100"/>
          <a:sy n="37" d="100"/>
        </p:scale>
        <p:origin x="636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panose="020B0306030504020204" pitchFamily="34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10/30/2018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panose="020B0306030504020204" pitchFamily="34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74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65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035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11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3542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1244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45658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3426452"/>
            <a:ext cx="24377650" cy="578445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78322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597160" y="0"/>
            <a:ext cx="8661961" cy="14212497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51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638493" y="3277730"/>
            <a:ext cx="7848601" cy="82804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6322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16511013" y="3673220"/>
            <a:ext cx="3790152" cy="379015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10335178" y="3673220"/>
            <a:ext cx="3790152" cy="379015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4159343" y="3673220"/>
            <a:ext cx="3790152" cy="379015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2950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22873908" y="12235400"/>
            <a:ext cx="1401235" cy="14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PA" smtClean="0"/>
              <a:pPr/>
              <a:t>‹Nº›</a:t>
            </a:fld>
            <a:endParaRPr lang="es-PA"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218882" y="1158899"/>
            <a:ext cx="10969943" cy="569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10664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10664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10664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10664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10664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10664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10664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10664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10664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218882" y="7061267"/>
            <a:ext cx="10969943" cy="569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8895" lvl="0" indent="-91417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▫"/>
              <a:defRPr sz="4799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2437790" lvl="1" indent="-91417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4799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3656686" lvl="2" indent="-91417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4799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4875581" lvl="3" indent="-91417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4799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6094476" lvl="4" indent="-91417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4799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7313371" lvl="5" indent="-91417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4799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8532266" lvl="6" indent="-91417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4799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9751162" lvl="7" indent="-91417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4799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10970057" lvl="8" indent="-91417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4799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9830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28642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0704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7364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0962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73494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8282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564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 anchor="t"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9724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Freeform 86">
            <a:extLst>
              <a:ext uri="{FF2B5EF4-FFF2-40B4-BE49-F238E27FC236}">
                <a16:creationId xmlns:a16="http://schemas.microsoft.com/office/drawing/2014/main" id="{E063129A-563E-4762-BCA3-90D90B53144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645839" y="711762"/>
            <a:ext cx="716060" cy="71610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 b="1" i="0" dirty="0">
              <a:latin typeface="Roboto Bold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0015D41-1597-4C7A-8FDE-D59F74E7EE91}"/>
              </a:ext>
            </a:extLst>
          </p:cNvPr>
          <p:cNvSpPr>
            <a:spLocks/>
          </p:cNvSpPr>
          <p:nvPr userDrawn="1"/>
        </p:nvSpPr>
        <p:spPr bwMode="auto">
          <a:xfrm>
            <a:off x="18432208" y="12667341"/>
            <a:ext cx="42928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2400" b="1" i="0" spc="150" dirty="0">
                <a:solidFill>
                  <a:schemeClr val="bg1">
                    <a:lumMod val="85000"/>
                  </a:schemeClr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WWW.SLIDEFOREST.COM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A573-83DB-4C04-B80F-F1D418F3970F}"/>
              </a:ext>
            </a:extLst>
          </p:cNvPr>
          <p:cNvSpPr txBox="1"/>
          <p:nvPr userDrawn="1"/>
        </p:nvSpPr>
        <p:spPr>
          <a:xfrm>
            <a:off x="22647138" y="799387"/>
            <a:ext cx="691461" cy="523184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200" b="0" i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pPr algn="ctr"/>
              <a:t>‹Nº›</a:t>
            </a:fld>
            <a:endParaRPr lang="id-ID" sz="2200" b="0" i="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387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  <p:sldLayoutId id="2147484035" r:id="rId12"/>
    <p:sldLayoutId id="2147484037" r:id="rId13"/>
    <p:sldLayoutId id="2147484040" r:id="rId14"/>
    <p:sldLayoutId id="2147484041" r:id="rId15"/>
    <p:sldLayoutId id="2147484042" r:id="rId16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CFE0E84-53BE-4B21-ACBE-DCEECF37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EA1A6A-E70C-47F5-8762-535BFCACD551}"/>
              </a:ext>
            </a:extLst>
          </p:cNvPr>
          <p:cNvSpPr txBox="1"/>
          <p:nvPr/>
        </p:nvSpPr>
        <p:spPr>
          <a:xfrm>
            <a:off x="959083" y="7397703"/>
            <a:ext cx="747577" cy="854310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s-PA" sz="3200" dirty="0">
                <a:latin typeface="Rockwell Condensed" panose="02060603050405020104" pitchFamily="18" charset="0"/>
                <a:cs typeface="Leelawadee" panose="020B0502040204020203" pitchFamily="34" charset="-34"/>
              </a:rPr>
              <a:t>TRANSPARENCIA</a:t>
            </a: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FBCF81DC-822C-49C4-9564-1CD06E0B0D98}"/>
              </a:ext>
            </a:extLst>
          </p:cNvPr>
          <p:cNvSpPr/>
          <p:nvPr/>
        </p:nvSpPr>
        <p:spPr>
          <a:xfrm>
            <a:off x="-7538223" y="0"/>
            <a:ext cx="7538223" cy="13716000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787599E3-32B0-432E-A938-CF378374ED17}"/>
              </a:ext>
            </a:extLst>
          </p:cNvPr>
          <p:cNvSpPr/>
          <p:nvPr/>
        </p:nvSpPr>
        <p:spPr>
          <a:xfrm>
            <a:off x="24377650" y="0"/>
            <a:ext cx="7538223" cy="13716000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C6557D0-E762-4BE1-9998-D12593D64B0F}"/>
              </a:ext>
            </a:extLst>
          </p:cNvPr>
          <p:cNvSpPr/>
          <p:nvPr/>
        </p:nvSpPr>
        <p:spPr>
          <a:xfrm>
            <a:off x="9088581" y="4087091"/>
            <a:ext cx="5791200" cy="5541818"/>
          </a:xfrm>
          <a:prstGeom prst="ellipse">
            <a:avLst/>
          </a:prstGeom>
          <a:solidFill>
            <a:schemeClr val="accent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AED9BCF-80D2-4EFA-AE5F-0C58467ACD44}"/>
              </a:ext>
            </a:extLst>
          </p:cNvPr>
          <p:cNvSpPr txBox="1"/>
          <p:nvPr/>
        </p:nvSpPr>
        <p:spPr>
          <a:xfrm>
            <a:off x="2244719" y="-1685108"/>
            <a:ext cx="747577" cy="854310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s-PA" sz="3200" dirty="0">
                <a:latin typeface="Rockwell Condensed" panose="02060603050405020104" pitchFamily="18" charset="0"/>
                <a:cs typeface="Leelawadee" panose="020B0502040204020203" pitchFamily="34" charset="-34"/>
              </a:rPr>
              <a:t>TRANSPARENCIA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59D58D4-E44D-4FA8-8AEC-E322A507122E}"/>
              </a:ext>
            </a:extLst>
          </p:cNvPr>
          <p:cNvSpPr txBox="1"/>
          <p:nvPr/>
        </p:nvSpPr>
        <p:spPr>
          <a:xfrm>
            <a:off x="4304699" y="8219788"/>
            <a:ext cx="747577" cy="854310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s-PA" sz="3200" dirty="0">
                <a:latin typeface="Rockwell Condensed" panose="02060603050405020104" pitchFamily="18" charset="0"/>
                <a:cs typeface="Leelawadee" panose="020B0502040204020203" pitchFamily="34" charset="-34"/>
              </a:rPr>
              <a:t>TRANSPARENCIA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5BE34D-822A-4437-B490-27AEB6D4F7A4}"/>
              </a:ext>
            </a:extLst>
          </p:cNvPr>
          <p:cNvSpPr txBox="1"/>
          <p:nvPr/>
        </p:nvSpPr>
        <p:spPr>
          <a:xfrm>
            <a:off x="8503799" y="7789024"/>
            <a:ext cx="747577" cy="854310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s-PA" sz="3200" dirty="0">
                <a:latin typeface="Rockwell Condensed" panose="02060603050405020104" pitchFamily="18" charset="0"/>
                <a:cs typeface="Leelawadee" panose="020B0502040204020203" pitchFamily="34" charset="-34"/>
              </a:rPr>
              <a:t>TRANSPARENCIA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F3437F3-E85A-4B63-96D1-BDAFB0FB473F}"/>
              </a:ext>
            </a:extLst>
          </p:cNvPr>
          <p:cNvSpPr txBox="1"/>
          <p:nvPr/>
        </p:nvSpPr>
        <p:spPr>
          <a:xfrm>
            <a:off x="11815036" y="18444442"/>
            <a:ext cx="747577" cy="854310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s-PA" sz="3200" dirty="0">
                <a:latin typeface="Rockwell Condensed" panose="02060603050405020104" pitchFamily="18" charset="0"/>
                <a:cs typeface="Leelawadee" panose="020B0502040204020203" pitchFamily="34" charset="-34"/>
              </a:rPr>
              <a:t>TRANSPARENCIA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C326150-6427-4B5A-9BD9-F961CE61260F}"/>
              </a:ext>
            </a:extLst>
          </p:cNvPr>
          <p:cNvSpPr txBox="1"/>
          <p:nvPr/>
        </p:nvSpPr>
        <p:spPr>
          <a:xfrm>
            <a:off x="20113678" y="15940811"/>
            <a:ext cx="747577" cy="854310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s-PA" sz="3200" dirty="0">
                <a:latin typeface="Rockwell Condensed" panose="02060603050405020104" pitchFamily="18" charset="0"/>
                <a:cs typeface="Leelawadee" panose="020B0502040204020203" pitchFamily="34" charset="-34"/>
              </a:rPr>
              <a:t>TRANSPARENCIA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D92A4E7-5E74-4FC9-8554-B8AA403447BC}"/>
              </a:ext>
            </a:extLst>
          </p:cNvPr>
          <p:cNvSpPr txBox="1"/>
          <p:nvPr/>
        </p:nvSpPr>
        <p:spPr>
          <a:xfrm>
            <a:off x="18212843" y="7133986"/>
            <a:ext cx="747577" cy="854310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s-PA" sz="3200" dirty="0">
                <a:latin typeface="Rockwell Condensed" panose="02060603050405020104" pitchFamily="18" charset="0"/>
                <a:cs typeface="Leelawadee" panose="020B0502040204020203" pitchFamily="34" charset="-34"/>
              </a:rPr>
              <a:t>TRANSPARENCIA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603AAF0-78A0-4593-84F5-935B4BDC49C5}"/>
              </a:ext>
            </a:extLst>
          </p:cNvPr>
          <p:cNvSpPr txBox="1"/>
          <p:nvPr/>
        </p:nvSpPr>
        <p:spPr>
          <a:xfrm>
            <a:off x="13497310" y="9765121"/>
            <a:ext cx="747577" cy="854310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s-PA" sz="3200" dirty="0">
                <a:latin typeface="Rockwell Condensed" panose="02060603050405020104" pitchFamily="18" charset="0"/>
                <a:cs typeface="Leelawadee" panose="020B0502040204020203" pitchFamily="34" charset="-34"/>
              </a:rPr>
              <a:t>TRANSPARENCIA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3E5820D-EDCF-47DB-A2C8-B67DCDF26364}"/>
              </a:ext>
            </a:extLst>
          </p:cNvPr>
          <p:cNvSpPr txBox="1"/>
          <p:nvPr/>
        </p:nvSpPr>
        <p:spPr>
          <a:xfrm>
            <a:off x="22458777" y="9171397"/>
            <a:ext cx="747577" cy="854310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s-PA" sz="3200" dirty="0">
                <a:latin typeface="Rockwell Condensed" panose="02060603050405020104" pitchFamily="18" charset="0"/>
                <a:cs typeface="Leelawadee" panose="020B0502040204020203" pitchFamily="34" charset="-34"/>
              </a:rPr>
              <a:t>TRANSPARENCIA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7B702EB-571E-4E1F-842D-91B15726AB90}"/>
              </a:ext>
            </a:extLst>
          </p:cNvPr>
          <p:cNvSpPr txBox="1"/>
          <p:nvPr/>
        </p:nvSpPr>
        <p:spPr>
          <a:xfrm>
            <a:off x="6096000" y="-4456017"/>
            <a:ext cx="747577" cy="854310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s-PA" sz="3200" dirty="0">
                <a:latin typeface="Rockwell Condensed" panose="02060603050405020104" pitchFamily="18" charset="0"/>
                <a:cs typeface="Leelawadee" panose="020B0502040204020203" pitchFamily="34" charset="-34"/>
              </a:rPr>
              <a:t>TRANSPARENCIA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98FF5A8-119C-4E48-BBB5-68CBCB284304}"/>
              </a:ext>
            </a:extLst>
          </p:cNvPr>
          <p:cNvSpPr txBox="1"/>
          <p:nvPr/>
        </p:nvSpPr>
        <p:spPr>
          <a:xfrm>
            <a:off x="11815036" y="-4940615"/>
            <a:ext cx="747577" cy="854310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s-PA" sz="3200" dirty="0">
                <a:latin typeface="Rockwell Condensed" panose="02060603050405020104" pitchFamily="18" charset="0"/>
                <a:cs typeface="Leelawadee" panose="020B0502040204020203" pitchFamily="34" charset="-34"/>
              </a:rPr>
              <a:t>TRANSPARENCIA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F2B485F-F48B-4498-A765-37D5D7ED3767}"/>
              </a:ext>
            </a:extLst>
          </p:cNvPr>
          <p:cNvSpPr txBox="1"/>
          <p:nvPr/>
        </p:nvSpPr>
        <p:spPr>
          <a:xfrm>
            <a:off x="16555745" y="-1409122"/>
            <a:ext cx="747577" cy="854310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s-PA" sz="3200" dirty="0">
                <a:latin typeface="Rockwell Condensed" panose="02060603050405020104" pitchFamily="18" charset="0"/>
                <a:cs typeface="Leelawadee" panose="020B0502040204020203" pitchFamily="34" charset="-34"/>
              </a:rPr>
              <a:t>TRANSPARENCIA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17C33F9-7422-4845-BDD2-DEA9F46B90E1}"/>
              </a:ext>
            </a:extLst>
          </p:cNvPr>
          <p:cNvSpPr txBox="1"/>
          <p:nvPr/>
        </p:nvSpPr>
        <p:spPr>
          <a:xfrm>
            <a:off x="20330713" y="0"/>
            <a:ext cx="747577" cy="854310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s-PA" sz="3200" dirty="0">
                <a:latin typeface="Rockwell Condensed" panose="02060603050405020104" pitchFamily="18" charset="0"/>
                <a:cs typeface="Leelawadee" panose="020B0502040204020203" pitchFamily="34" charset="-34"/>
              </a:rPr>
              <a:t>TRANSPARENCIA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A902481-C5BE-4EBF-8A1A-D1C242A49031}"/>
              </a:ext>
            </a:extLst>
          </p:cNvPr>
          <p:cNvSpPr txBox="1"/>
          <p:nvPr/>
        </p:nvSpPr>
        <p:spPr>
          <a:xfrm>
            <a:off x="6751647" y="5837290"/>
            <a:ext cx="10465068" cy="186204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s-PA" sz="11500" dirty="0">
                <a:latin typeface="Rockwell Condensed" panose="02060603050405020104" pitchFamily="18" charset="0"/>
                <a:cs typeface="Leelawadee" panose="020B0502040204020203" pitchFamily="34" charset="-34"/>
              </a:rPr>
              <a:t>TRANSPARENCIA</a:t>
            </a:r>
          </a:p>
        </p:txBody>
      </p:sp>
    </p:spTree>
    <p:extLst>
      <p:ext uri="{BB962C8B-B14F-4D97-AF65-F5344CB8AC3E}">
        <p14:creationId xmlns:p14="http://schemas.microsoft.com/office/powerpoint/2010/main" val="91829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6" grpId="1" animBg="1"/>
      <p:bldP spid="6" grpId="2" animBg="1"/>
      <p:bldP spid="6" grpId="3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5AB6F2-BB8F-41B9-B632-7376E43409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0920" y="-554182"/>
            <a:ext cx="39012345" cy="13716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89B0936-ECAB-4FDF-AE03-134F5A48A2FC}"/>
              </a:ext>
            </a:extLst>
          </p:cNvPr>
          <p:cNvSpPr/>
          <p:nvPr/>
        </p:nvSpPr>
        <p:spPr>
          <a:xfrm>
            <a:off x="17843403" y="1350596"/>
            <a:ext cx="984738" cy="7918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Impact" panose="020B0806030902050204" pitchFamily="34" charset="0"/>
              </a:rPr>
              <a:t>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2C7CA8-6A31-4093-BBA3-653FF455F946}"/>
              </a:ext>
            </a:extLst>
          </p:cNvPr>
          <p:cNvSpPr/>
          <p:nvPr/>
        </p:nvSpPr>
        <p:spPr>
          <a:xfrm>
            <a:off x="17609512" y="2307501"/>
            <a:ext cx="6506151" cy="359359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800" dirty="0">
                <a:latin typeface="Agency FB" panose="020B0503020202020204" pitchFamily="34" charset="0"/>
              </a:rPr>
              <a:t>EL ganador es acreedor de la oferta pública, y gracias a la facilidad de Ethereum, se le brinda los fondos para realizar la compra.</a:t>
            </a:r>
            <a:endParaRPr lang="en-US" sz="4800" dirty="0"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16A19-50D3-4D49-AFB0-30D4158BBF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2609" y="6988966"/>
            <a:ext cx="2414006" cy="5975884"/>
          </a:xfrm>
          <a:prstGeom prst="rect">
            <a:avLst/>
          </a:prstGeom>
        </p:spPr>
      </p:pic>
      <p:pic>
        <p:nvPicPr>
          <p:cNvPr id="12" name="Picture 2" descr="Image result for printer">
            <a:extLst>
              <a:ext uri="{FF2B5EF4-FFF2-40B4-BE49-F238E27FC236}">
                <a16:creationId xmlns:a16="http://schemas.microsoft.com/office/drawing/2014/main" id="{883B85B1-48E8-4426-903A-14CE0F2FF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8619" y="6988966"/>
            <a:ext cx="2437258" cy="185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B752C95-03B4-4275-9990-C4240F45FB1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052" y="0"/>
            <a:ext cx="5428499" cy="352959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B9DAFA6-0783-42BB-98DA-B551676A9A6D}"/>
              </a:ext>
            </a:extLst>
          </p:cNvPr>
          <p:cNvSpPr/>
          <p:nvPr/>
        </p:nvSpPr>
        <p:spPr>
          <a:xfrm>
            <a:off x="-387927" y="0"/>
            <a:ext cx="25104436" cy="139930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4AC2E29-16DD-49CA-BF42-0482F444CB93}"/>
              </a:ext>
            </a:extLst>
          </p:cNvPr>
          <p:cNvSpPr txBox="1"/>
          <p:nvPr/>
        </p:nvSpPr>
        <p:spPr>
          <a:xfrm>
            <a:off x="2005130" y="2288630"/>
            <a:ext cx="2048577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16600" dirty="0">
                <a:solidFill>
                  <a:schemeClr val="bg1"/>
                </a:solidFill>
              </a:rPr>
              <a:t>ESTA VEZ EL </a:t>
            </a:r>
            <a:r>
              <a:rPr lang="es-PA" sz="16600" dirty="0">
                <a:solidFill>
                  <a:srgbClr val="FFFF00"/>
                </a:solidFill>
              </a:rPr>
              <a:t>PROCESO</a:t>
            </a:r>
            <a:r>
              <a:rPr lang="es-PA" sz="16600" dirty="0">
                <a:solidFill>
                  <a:schemeClr val="bg1"/>
                </a:solidFill>
              </a:rPr>
              <a:t> SE REDUCE A</a:t>
            </a:r>
            <a:endParaRPr lang="es-PA" sz="16600" dirty="0">
              <a:solidFill>
                <a:srgbClr val="FFC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8C5CA91-C4C3-463F-8B67-C526F1909067}"/>
              </a:ext>
            </a:extLst>
          </p:cNvPr>
          <p:cNvSpPr/>
          <p:nvPr/>
        </p:nvSpPr>
        <p:spPr>
          <a:xfrm>
            <a:off x="1886748" y="6895293"/>
            <a:ext cx="20646229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A" sz="34400" dirty="0">
                <a:solidFill>
                  <a:srgbClr val="FFC000"/>
                </a:solidFill>
              </a:rPr>
              <a:t>SÓLO DÍAS!</a:t>
            </a:r>
            <a:endParaRPr lang="es-PA" sz="4400" dirty="0"/>
          </a:p>
        </p:txBody>
      </p:sp>
    </p:spTree>
    <p:extLst>
      <p:ext uri="{BB962C8B-B14F-4D97-AF65-F5344CB8AC3E}">
        <p14:creationId xmlns:p14="http://schemas.microsoft.com/office/powerpoint/2010/main" val="22150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" grpId="0" animBg="1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EDCA370E-EA8F-4B33-82E6-DEEBF6D71E51}"/>
              </a:ext>
            </a:extLst>
          </p:cNvPr>
          <p:cNvSpPr/>
          <p:nvPr/>
        </p:nvSpPr>
        <p:spPr>
          <a:xfrm>
            <a:off x="1044865" y="12177858"/>
            <a:ext cx="7794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A" dirty="0"/>
              <a:t>https://es.weforum.org/agenda/2018/09/el-dinero-publico-malgastado-en-america-latina-bastaria-para-acabar-con-la-pobreza-extrema/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A821544-323B-41FC-B9D2-B16D57B023A2}"/>
              </a:ext>
            </a:extLst>
          </p:cNvPr>
          <p:cNvSpPr/>
          <p:nvPr/>
        </p:nvSpPr>
        <p:spPr>
          <a:xfrm>
            <a:off x="1764665" y="3314554"/>
            <a:ext cx="10424160" cy="12311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id="{15562479-1434-4420-A854-61C56A7A3B9B}"/>
              </a:ext>
            </a:extLst>
          </p:cNvPr>
          <p:cNvSpPr/>
          <p:nvPr/>
        </p:nvSpPr>
        <p:spPr>
          <a:xfrm>
            <a:off x="15599730" y="3925722"/>
            <a:ext cx="1685000" cy="1685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15599730" y="7912847"/>
            <a:ext cx="1685000" cy="1685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529413" y="5831720"/>
            <a:ext cx="52257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err="1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Malgastos</a:t>
            </a:r>
            <a:r>
              <a:rPr lang="en-US" sz="4200" b="1" dirty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en</a:t>
            </a:r>
            <a:r>
              <a:rPr lang="en-US" sz="4200" b="1" dirty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Compras</a:t>
            </a:r>
            <a:endParaRPr lang="en-US" sz="4200" b="1" dirty="0">
              <a:solidFill>
                <a:schemeClr val="tx2"/>
              </a:solidFill>
              <a:latin typeface="Poppins Bold" panose="02000000000000000000" pitchFamily="2" charset="77"/>
              <a:ea typeface="Roboto" charset="0"/>
              <a:cs typeface="Poppins Bold" panose="02000000000000000000" pitchFamily="2" charset="77"/>
            </a:endParaRPr>
          </a:p>
          <a:p>
            <a:r>
              <a:rPr lang="en-US" sz="4200" b="1" dirty="0" err="1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públicas</a:t>
            </a:r>
            <a:endParaRPr lang="en-US" sz="4200" b="1" dirty="0">
              <a:solidFill>
                <a:schemeClr val="tx2"/>
              </a:solidFill>
              <a:latin typeface="Poppins Bold" panose="02000000000000000000" pitchFamily="2" charset="77"/>
              <a:ea typeface="Roboto" charset="0"/>
              <a:cs typeface="Poppins Bold" panose="02000000000000000000" pitchFamily="2" charset="7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621498" y="9843754"/>
            <a:ext cx="50848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err="1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Proyección</a:t>
            </a:r>
            <a:r>
              <a:rPr lang="en-US" sz="4200" b="1" dirty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 </a:t>
            </a:r>
            <a:r>
              <a:rPr lang="en-US" sz="4200" b="1" dirty="0" err="1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utilizando</a:t>
            </a:r>
            <a:r>
              <a:rPr lang="en-US" sz="4200" b="1" dirty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 </a:t>
            </a:r>
          </a:p>
          <a:p>
            <a:r>
              <a:rPr lang="en-US" sz="4200" b="1" dirty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SILAT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B79DA9-6BE4-8B4B-A560-50511B262452}"/>
              </a:ext>
            </a:extLst>
          </p:cNvPr>
          <p:cNvSpPr>
            <a:spLocks/>
          </p:cNvSpPr>
          <p:nvPr/>
        </p:nvSpPr>
        <p:spPr bwMode="auto">
          <a:xfrm>
            <a:off x="4403298" y="891811"/>
            <a:ext cx="15629793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b="1" spc="300" dirty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LOS DATOS HABLAN POR SI </a:t>
            </a:r>
            <a:r>
              <a:rPr lang="en-US" sz="8000" b="1" spc="300" dirty="0">
                <a:solidFill>
                  <a:schemeClr val="accent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SÓLOS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BAC655A-2B67-4901-B288-19252C417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4" t="12274" r="11232" b="83368"/>
          <a:stretch/>
        </p:blipFill>
        <p:spPr>
          <a:xfrm>
            <a:off x="1044864" y="4979673"/>
            <a:ext cx="11451529" cy="99489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1884841-8A1A-48E6-8355-7B6BEB38877D}"/>
              </a:ext>
            </a:extLst>
          </p:cNvPr>
          <p:cNvSpPr txBox="1"/>
          <p:nvPr/>
        </p:nvSpPr>
        <p:spPr>
          <a:xfrm>
            <a:off x="1764665" y="3314554"/>
            <a:ext cx="1042416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A" sz="3600" dirty="0">
                <a:latin typeface="Impact" panose="020B0806030902050204" pitchFamily="34" charset="0"/>
                <a:ea typeface="KaiTi" panose="02010609060101010101" pitchFamily="49" charset="-122"/>
                <a:cs typeface="FrankRuehl" panose="020E0503060101010101" pitchFamily="34" charset="-79"/>
              </a:rPr>
              <a:t>Estimaciones de la ineficiencia técnica en porcentaje del PBI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7A168FF1-F909-4EF6-9196-FA76E4265C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8" b="4356"/>
          <a:stretch/>
        </p:blipFill>
        <p:spPr>
          <a:xfrm>
            <a:off x="928999" y="5909253"/>
            <a:ext cx="11652161" cy="620842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0204560-F1C0-4F2B-9872-B27D38E0DA6E}"/>
              </a:ext>
            </a:extLst>
          </p:cNvPr>
          <p:cNvSpPr txBox="1"/>
          <p:nvPr/>
        </p:nvSpPr>
        <p:spPr>
          <a:xfrm>
            <a:off x="15751895" y="4143148"/>
            <a:ext cx="168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45%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874B92F-A63C-40A2-B1B3-E116E8A1E88E}"/>
              </a:ext>
            </a:extLst>
          </p:cNvPr>
          <p:cNvSpPr txBox="1"/>
          <p:nvPr/>
        </p:nvSpPr>
        <p:spPr>
          <a:xfrm>
            <a:off x="15751895" y="8065421"/>
            <a:ext cx="168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15%</a:t>
            </a:r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11A35AB8-ABF1-4A59-B700-41AB19F8EA04}"/>
              </a:ext>
            </a:extLst>
          </p:cNvPr>
          <p:cNvSpPr/>
          <p:nvPr/>
        </p:nvSpPr>
        <p:spPr>
          <a:xfrm>
            <a:off x="17421152" y="8046468"/>
            <a:ext cx="1052705" cy="1417755"/>
          </a:xfrm>
          <a:prstGeom prst="downArrow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FA56125A-C460-484D-BEC7-D8C5F0734AC9}"/>
              </a:ext>
            </a:extLst>
          </p:cNvPr>
          <p:cNvSpPr/>
          <p:nvPr/>
        </p:nvSpPr>
        <p:spPr>
          <a:xfrm>
            <a:off x="-334024" y="-138546"/>
            <a:ext cx="25104436" cy="139930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EDD28F1-4C19-47B2-A37E-9D85F4074EAD}"/>
              </a:ext>
            </a:extLst>
          </p:cNvPr>
          <p:cNvSpPr txBox="1"/>
          <p:nvPr/>
        </p:nvSpPr>
        <p:spPr>
          <a:xfrm>
            <a:off x="4230737" y="6151635"/>
            <a:ext cx="20485772" cy="706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16600" dirty="0">
                <a:solidFill>
                  <a:schemeClr val="bg1"/>
                </a:solidFill>
              </a:rPr>
              <a:t>¿CÓMO LO </a:t>
            </a:r>
            <a:r>
              <a:rPr lang="es-PA" sz="28700" dirty="0">
                <a:solidFill>
                  <a:srgbClr val="FFFF00"/>
                </a:solidFill>
              </a:rPr>
              <a:t>LOGRAMOS?</a:t>
            </a:r>
            <a:endParaRPr lang="es-PA" sz="16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6" grpId="0" animBg="1"/>
      <p:bldP spid="42" grpId="0"/>
      <p:bldP spid="44" grpId="0"/>
      <p:bldP spid="12" grpId="0"/>
      <p:bldP spid="34" grpId="0"/>
      <p:bldP spid="13" grpId="0" animBg="1"/>
      <p:bldP spid="36" grpId="0" animBg="1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67E0B65-09DD-46BE-BDCC-0FD39C7FE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97" t="22111" r="11356" b="14822"/>
          <a:stretch/>
        </p:blipFill>
        <p:spPr>
          <a:xfrm>
            <a:off x="-1" y="0"/>
            <a:ext cx="24584297" cy="13959171"/>
          </a:xfrm>
          <a:prstGeom prst="rect">
            <a:avLst/>
          </a:prstGeom>
        </p:spPr>
      </p:pic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226104" y="-1373812"/>
            <a:ext cx="10969943" cy="5697716"/>
          </a:xfrm>
          <a:prstGeom prst="rect">
            <a:avLst/>
          </a:prstGeom>
        </p:spPr>
        <p:txBody>
          <a:bodyPr spcFirstLastPara="1" vert="horz" wrap="square" lIns="243737" tIns="243737" rIns="243737" bIns="243737" rtlCol="0" anchor="b" anchorCtr="0">
            <a:noAutofit/>
          </a:bodyPr>
          <a:lstStyle/>
          <a:p>
            <a:r>
              <a:rPr lang="es-PA" dirty="0">
                <a:highlight>
                  <a:schemeClr val="lt1"/>
                </a:highlight>
              </a:rPr>
              <a:t>Problemas actuales</a:t>
            </a:r>
            <a:endParaRPr dirty="0"/>
          </a:p>
        </p:txBody>
      </p:sp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226104" y="4600990"/>
            <a:ext cx="12758376" cy="5697716"/>
          </a:xfrm>
          <a:prstGeom prst="rect">
            <a:avLst/>
          </a:prstGeom>
        </p:spPr>
        <p:txBody>
          <a:bodyPr spcFirstLastPara="1" vert="horz" wrap="square" lIns="243737" tIns="243737" rIns="243737" bIns="243737" rtlCol="0" anchor="t" anchorCtr="0">
            <a:noAutofit/>
          </a:bodyPr>
          <a:lstStyle/>
          <a:p>
            <a:pPr marL="685629" indent="-685629">
              <a:buFont typeface="Arial" panose="020B0604020202020204" pitchFamily="34" charset="0"/>
              <a:buChar char="•"/>
            </a:pPr>
            <a:r>
              <a:rPr lang="es-ES" sz="3600" dirty="0"/>
              <a:t>Colusión entre los postores para reducir la competencia.</a:t>
            </a:r>
          </a:p>
          <a:p>
            <a:pPr marL="685629" indent="-685629">
              <a:buFont typeface="Arial" panose="020B0604020202020204" pitchFamily="34" charset="0"/>
              <a:buChar char="•"/>
            </a:pPr>
            <a:r>
              <a:rPr lang="es-ES" sz="3600" dirty="0"/>
              <a:t>Proporcionar a los licitantes información interna anticipada.</a:t>
            </a:r>
          </a:p>
          <a:p>
            <a:pPr marL="685629" indent="-685629">
              <a:buFont typeface="Arial" panose="020B0604020202020204" pitchFamily="34" charset="0"/>
              <a:buChar char="•"/>
            </a:pPr>
            <a:r>
              <a:rPr lang="es-ES" sz="3600" dirty="0"/>
              <a:t>Envío de facturas, servicios y productos falsos o inflados que no se entregan o trabajos que nunca se realizan, las compañías </a:t>
            </a:r>
            <a:r>
              <a:rPr lang="es-ES" sz="3600" dirty="0" err="1"/>
              <a:t>shell</a:t>
            </a:r>
            <a:r>
              <a:rPr lang="es-ES" sz="3600" dirty="0"/>
              <a:t> que se crean y utilizan para la facturación, pueden utilizarse en dichos esquemas.</a:t>
            </a:r>
          </a:p>
          <a:p>
            <a:pPr marL="685629" indent="-685629">
              <a:buFont typeface="Arial" panose="020B0604020202020204" pitchFamily="34" charset="0"/>
              <a:buChar char="•"/>
            </a:pPr>
            <a:r>
              <a:rPr lang="es-ES" sz="3600" dirty="0"/>
              <a:t>Uso de contratos de "única fuente" sin la debida justificación.</a:t>
            </a:r>
          </a:p>
          <a:p>
            <a:pPr marL="685629" indent="-685629">
              <a:buFont typeface="Arial" panose="020B0604020202020204" pitchFamily="34" charset="0"/>
              <a:buChar char="•"/>
            </a:pPr>
            <a:r>
              <a:rPr lang="es-ES" sz="3600" dirty="0"/>
              <a:t>Uso de estándares de precalificación en especificaciones para excluir innecesariamente a contratistas calificados.</a:t>
            </a:r>
          </a:p>
          <a:p>
            <a:pPr marL="685629" indent="-685629">
              <a:buFont typeface="Arial" panose="020B0604020202020204" pitchFamily="34" charset="0"/>
              <a:buChar char="•"/>
            </a:pPr>
            <a:r>
              <a:rPr lang="es-ES" sz="3600" dirty="0"/>
              <a:t>Dividir los requisitos para calificar para los procedimientos de compra pequeña para evitar el escrutinio de los procedimientos de revisión de contratos de compras más grandes.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46910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9381917-31C5-420A-98BF-80F537A13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46" t="22406" r="10923" b="15859"/>
          <a:stretch/>
        </p:blipFill>
        <p:spPr>
          <a:xfrm>
            <a:off x="-1" y="16068"/>
            <a:ext cx="24976183" cy="13753773"/>
          </a:xfrm>
          <a:prstGeom prst="rect">
            <a:avLst/>
          </a:prstGeom>
        </p:spPr>
      </p:pic>
      <p:sp>
        <p:nvSpPr>
          <p:cNvPr id="90" name="Google Shape;90;p18"/>
          <p:cNvSpPr txBox="1">
            <a:spLocks noGrp="1"/>
          </p:cNvSpPr>
          <p:nvPr>
            <p:ph type="ctrTitle" idx="4294967295"/>
          </p:nvPr>
        </p:nvSpPr>
        <p:spPr>
          <a:xfrm>
            <a:off x="392841" y="527927"/>
            <a:ext cx="12095249" cy="3091995"/>
          </a:xfrm>
          <a:prstGeom prst="rect">
            <a:avLst/>
          </a:prstGeom>
        </p:spPr>
        <p:txBody>
          <a:bodyPr spcFirstLastPara="1" vert="horz" wrap="square" lIns="243737" tIns="243737" rIns="243737" bIns="243737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PA" sz="9600" dirty="0">
                <a:highlight>
                  <a:srgbClr val="F7F7F7"/>
                </a:highlight>
              </a:rPr>
              <a:t>Por qué Smart </a:t>
            </a:r>
            <a:r>
              <a:rPr lang="es-PA" sz="9600" dirty="0" err="1">
                <a:highlight>
                  <a:srgbClr val="F7F7F7"/>
                </a:highlight>
              </a:rPr>
              <a:t>Contracts</a:t>
            </a:r>
            <a:endParaRPr sz="19195" dirty="0">
              <a:highlight>
                <a:srgbClr val="F7F7F7"/>
              </a:highlight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4294967295"/>
          </p:nvPr>
        </p:nvSpPr>
        <p:spPr>
          <a:xfrm>
            <a:off x="392841" y="3434432"/>
            <a:ext cx="23984809" cy="2092255"/>
          </a:xfrm>
          <a:prstGeom prst="rect">
            <a:avLst/>
          </a:prstGeom>
        </p:spPr>
        <p:txBody>
          <a:bodyPr spcFirstLastPara="1" vert="horz" wrap="square" lIns="243737" tIns="243737" rIns="243737" bIns="243737" rtlCol="0" anchor="t" anchorCtr="0">
            <a:noAutofit/>
          </a:bodyPr>
          <a:lstStyle/>
          <a:p>
            <a:pPr marL="0" indent="0" algn="just" fontAlgn="base">
              <a:buNone/>
            </a:pPr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Las características de </a:t>
            </a:r>
            <a:r>
              <a:rPr lang="es-ES" sz="4400" b="1" dirty="0">
                <a:solidFill>
                  <a:schemeClr val="bg1">
                    <a:lumMod val="95000"/>
                  </a:schemeClr>
                </a:solidFill>
              </a:rPr>
              <a:t>inmutabilidad</a:t>
            </a:r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4400" b="1" dirty="0">
                <a:solidFill>
                  <a:schemeClr val="bg1">
                    <a:lumMod val="95000"/>
                  </a:schemeClr>
                </a:solidFill>
              </a:rPr>
              <a:t>confidencialidad</a:t>
            </a:r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4400" b="1" dirty="0">
                <a:solidFill>
                  <a:schemeClr val="bg1">
                    <a:lumMod val="95000"/>
                  </a:schemeClr>
                </a:solidFill>
              </a:rPr>
              <a:t>trazabilidad</a:t>
            </a:r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 y </a:t>
            </a:r>
            <a:r>
              <a:rPr lang="es-ES" sz="4400" b="1" dirty="0">
                <a:solidFill>
                  <a:schemeClr val="bg1">
                    <a:lumMod val="95000"/>
                  </a:schemeClr>
                </a:solidFill>
              </a:rPr>
              <a:t>transparencia</a:t>
            </a:r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 de </a:t>
            </a:r>
            <a:r>
              <a:rPr lang="es-ES" sz="4400" dirty="0" err="1">
                <a:solidFill>
                  <a:schemeClr val="bg1">
                    <a:lumMod val="95000"/>
                  </a:schemeClr>
                </a:solidFill>
              </a:rPr>
              <a:t>Blockchain</a:t>
            </a:r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 junto con la </a:t>
            </a:r>
            <a:r>
              <a:rPr lang="es-ES" sz="4400" b="1" dirty="0">
                <a:solidFill>
                  <a:schemeClr val="bg1">
                    <a:lumMod val="95000"/>
                  </a:schemeClr>
                </a:solidFill>
              </a:rPr>
              <a:t>automatización</a:t>
            </a:r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 y </a:t>
            </a:r>
            <a:r>
              <a:rPr lang="es-ES" sz="4400" b="1" dirty="0">
                <a:solidFill>
                  <a:schemeClr val="bg1">
                    <a:lumMod val="95000"/>
                  </a:schemeClr>
                </a:solidFill>
              </a:rPr>
              <a:t>desintermediación</a:t>
            </a:r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 que implican los Smart </a:t>
            </a:r>
            <a:r>
              <a:rPr lang="es-ES" sz="4400" dirty="0" err="1">
                <a:solidFill>
                  <a:schemeClr val="bg1">
                    <a:lumMod val="95000"/>
                  </a:schemeClr>
                </a:solidFill>
              </a:rPr>
              <a:t>Contracts</a:t>
            </a:r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, los hace especialmente útil en la lucha contra la corrupción y el fraude:</a:t>
            </a:r>
          </a:p>
          <a:p>
            <a:pPr algn="just" fontAlgn="base"/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Los licitadores una vez ha subido su oferta al </a:t>
            </a:r>
            <a:r>
              <a:rPr lang="es-ES" sz="4400" dirty="0" err="1">
                <a:solidFill>
                  <a:schemeClr val="bg1">
                    <a:lumMod val="95000"/>
                  </a:schemeClr>
                </a:solidFill>
              </a:rPr>
              <a:t>blockchain</a:t>
            </a:r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 </a:t>
            </a:r>
            <a:r>
              <a:rPr lang="es-ES" sz="4400" b="1" dirty="0">
                <a:solidFill>
                  <a:schemeClr val="bg1">
                    <a:lumMod val="95000"/>
                  </a:schemeClr>
                </a:solidFill>
              </a:rPr>
              <a:t>no pueden modificarla</a:t>
            </a:r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algn="just" fontAlgn="base"/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La organización licitadora </a:t>
            </a:r>
            <a:r>
              <a:rPr lang="es-ES" sz="4400" b="1" dirty="0">
                <a:solidFill>
                  <a:schemeClr val="bg1">
                    <a:lumMod val="95000"/>
                  </a:schemeClr>
                </a:solidFill>
              </a:rPr>
              <a:t>no puede leer la oferta</a:t>
            </a:r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 hasta que venza el plazo.</a:t>
            </a:r>
          </a:p>
          <a:p>
            <a:pPr algn="just" fontAlgn="base"/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Los licitadores </a:t>
            </a:r>
            <a:r>
              <a:rPr lang="es-ES" sz="4400" b="1" dirty="0">
                <a:solidFill>
                  <a:schemeClr val="bg1">
                    <a:lumMod val="95000"/>
                  </a:schemeClr>
                </a:solidFill>
              </a:rPr>
              <a:t>no pueden cambiar las ofertas</a:t>
            </a:r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 de otra organización.</a:t>
            </a:r>
          </a:p>
          <a:p>
            <a:pPr algn="just" fontAlgn="base"/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Los Licitadores </a:t>
            </a:r>
            <a:r>
              <a:rPr lang="es-ES" sz="4400" b="1" dirty="0">
                <a:solidFill>
                  <a:schemeClr val="bg1">
                    <a:lumMod val="95000"/>
                  </a:schemeClr>
                </a:solidFill>
              </a:rPr>
              <a:t>no pueden ver quién más hizo una oferta</a:t>
            </a:r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just" fontAlgn="base"/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Los postores </a:t>
            </a:r>
            <a:r>
              <a:rPr lang="es-ES" sz="4400" b="1" dirty="0">
                <a:solidFill>
                  <a:schemeClr val="bg1">
                    <a:lumMod val="95000"/>
                  </a:schemeClr>
                </a:solidFill>
              </a:rPr>
              <a:t>no pueden montar un ataque de denegación de servicio</a:t>
            </a:r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 (DOS) contra sus competidores para evitar que los competidores hagan una oferta en el </a:t>
            </a:r>
            <a:r>
              <a:rPr lang="es-ES" sz="4400" dirty="0" err="1">
                <a:solidFill>
                  <a:schemeClr val="bg1">
                    <a:lumMod val="95000"/>
                  </a:schemeClr>
                </a:solidFill>
              </a:rPr>
              <a:t>blockchain</a:t>
            </a:r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just" fontAlgn="base"/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Los mineros de la red  </a:t>
            </a:r>
            <a:r>
              <a:rPr lang="es-ES" sz="4400" b="1" dirty="0">
                <a:solidFill>
                  <a:schemeClr val="bg1">
                    <a:lumMod val="95000"/>
                  </a:schemeClr>
                </a:solidFill>
              </a:rPr>
              <a:t>no pueden afectar el proceso de licitación</a:t>
            </a:r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just" fontAlgn="base"/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Con la ayuda de claves criptográficas de </a:t>
            </a:r>
            <a:r>
              <a:rPr lang="es-ES" sz="4400" dirty="0" err="1">
                <a:solidFill>
                  <a:schemeClr val="bg1">
                    <a:lumMod val="95000"/>
                  </a:schemeClr>
                </a:solidFill>
              </a:rPr>
              <a:t>Blockchain</a:t>
            </a:r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, </a:t>
            </a:r>
            <a:r>
              <a:rPr lang="es-ES" sz="4400" b="1" dirty="0">
                <a:solidFill>
                  <a:schemeClr val="bg1">
                    <a:lumMod val="95000"/>
                  </a:schemeClr>
                </a:solidFill>
              </a:rPr>
              <a:t>nadie podrá acceder a información confidencial</a:t>
            </a:r>
            <a:r>
              <a:rPr lang="es-ES" sz="4400" dirty="0">
                <a:solidFill>
                  <a:schemeClr val="bg1">
                    <a:lumMod val="95000"/>
                  </a:schemeClr>
                </a:solidFill>
              </a:rPr>
              <a:t> hasta que obtenga el consentimiento del titular de dicha información.</a:t>
            </a:r>
          </a:p>
        </p:txBody>
      </p:sp>
    </p:spTree>
    <p:extLst>
      <p:ext uri="{BB962C8B-B14F-4D97-AF65-F5344CB8AC3E}">
        <p14:creationId xmlns:p14="http://schemas.microsoft.com/office/powerpoint/2010/main" val="2152713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CB8BECA3-694A-49C5-BA42-4B49249B4C91}"/>
              </a:ext>
            </a:extLst>
          </p:cNvPr>
          <p:cNvSpPr/>
          <p:nvPr/>
        </p:nvSpPr>
        <p:spPr>
          <a:xfrm>
            <a:off x="11664237" y="6466769"/>
            <a:ext cx="10602869" cy="1030593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6" name="Rectangle 25"/>
          <p:cNvSpPr>
            <a:spLocks/>
          </p:cNvSpPr>
          <p:nvPr/>
        </p:nvSpPr>
        <p:spPr bwMode="auto">
          <a:xfrm>
            <a:off x="13789578" y="1093194"/>
            <a:ext cx="7827848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b="1" spc="300" dirty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DEMOSTRACIÓN </a:t>
            </a:r>
          </a:p>
          <a:p>
            <a:r>
              <a:rPr lang="en-US" sz="8000" b="1" spc="300" dirty="0">
                <a:solidFill>
                  <a:schemeClr val="accent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EN VIVO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291588" y="4870652"/>
            <a:ext cx="10336637" cy="1205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40"/>
              </a:lnSpc>
            </a:pPr>
            <a:r>
              <a:rPr lang="en-US" sz="2400" dirty="0">
                <a:latin typeface="OCR A Extended" panose="02010509020102010303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 utilize el IDE Remix, </a:t>
            </a:r>
            <a:r>
              <a:rPr lang="en-US" sz="2400" dirty="0" err="1">
                <a:latin typeface="OCR A Extended" panose="02010509020102010303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</a:t>
            </a:r>
            <a:r>
              <a:rPr lang="en-US" sz="2400" dirty="0">
                <a:latin typeface="OCR A Extended" panose="02010509020102010303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conjunto con el </a:t>
            </a:r>
            <a:r>
              <a:rPr lang="en-US" sz="2400" dirty="0" err="1">
                <a:latin typeface="OCR A Extended" panose="02010509020102010303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lenguaje</a:t>
            </a:r>
            <a:r>
              <a:rPr lang="en-US" sz="2400" dirty="0">
                <a:latin typeface="OCR A Extended" panose="02010509020102010303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Solidity para </a:t>
            </a:r>
            <a:r>
              <a:rPr lang="en-US" sz="2400" dirty="0" err="1">
                <a:latin typeface="OCR A Extended" panose="02010509020102010303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manipular</a:t>
            </a:r>
            <a:r>
              <a:rPr lang="en-US" sz="2400" dirty="0">
                <a:latin typeface="OCR A Extended" panose="02010509020102010303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Ethereum.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298625" y="3975874"/>
            <a:ext cx="9334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PROTOTIPO DEL CONTARTO INTELIGENTE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FF77D42-9AA9-4649-916C-953FDE4512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67" y="0"/>
            <a:ext cx="10975423" cy="8231566"/>
          </a:xfr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26D946E-54FA-479B-A518-E73737AFBD7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421" y="6748605"/>
            <a:ext cx="5428499" cy="352959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485907B-8CBB-401C-AA1B-730710E476BF}"/>
              </a:ext>
            </a:extLst>
          </p:cNvPr>
          <p:cNvSpPr txBox="1"/>
          <p:nvPr/>
        </p:nvSpPr>
        <p:spPr>
          <a:xfrm>
            <a:off x="13402490" y="10177242"/>
            <a:ext cx="564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2800" dirty="0" err="1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Supported</a:t>
            </a:r>
            <a:r>
              <a:rPr lang="es-PA" sz="2800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s-PA" sz="2800" dirty="0" err="1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by</a:t>
            </a:r>
            <a:r>
              <a:rPr lang="es-PA" sz="2800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:</a:t>
            </a:r>
          </a:p>
        </p:txBody>
      </p:sp>
      <p:pic>
        <p:nvPicPr>
          <p:cNvPr id="1026" name="Picture 2" descr="Resultado de imagen para remix ethereum">
            <a:extLst>
              <a:ext uri="{FF2B5EF4-FFF2-40B4-BE49-F238E27FC236}">
                <a16:creationId xmlns:a16="http://schemas.microsoft.com/office/drawing/2014/main" id="{2C7CEACE-2CA2-48E1-9850-2ED27F1C6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5668" y="1073521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solidity">
            <a:extLst>
              <a:ext uri="{FF2B5EF4-FFF2-40B4-BE49-F238E27FC236}">
                <a16:creationId xmlns:a16="http://schemas.microsoft.com/office/drawing/2014/main" id="{CD0307DE-0273-436D-8051-65D7FF256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7220" y="11045357"/>
            <a:ext cx="4856558" cy="16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88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52C5D6F4-B133-4AD3-A31F-69470E41E597}"/>
              </a:ext>
            </a:extLst>
          </p:cNvPr>
          <p:cNvSpPr/>
          <p:nvPr/>
        </p:nvSpPr>
        <p:spPr>
          <a:xfrm>
            <a:off x="-377644" y="0"/>
            <a:ext cx="25132937" cy="1389888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B01FCCA-B2D9-4D2B-A4F2-76B15647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BCE6F93-CDD7-4AC5-AB04-180F332FC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1" t="17113" r="21554" b="5179"/>
          <a:stretch/>
        </p:blipFill>
        <p:spPr>
          <a:xfrm>
            <a:off x="3796144" y="273048"/>
            <a:ext cx="17789237" cy="1344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55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9A9FEE9-465C-42F6-BF14-27ADC4889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98" t="22111" r="11155" b="14822"/>
          <a:stretch/>
        </p:blipFill>
        <p:spPr>
          <a:xfrm>
            <a:off x="-56243" y="-127428"/>
            <a:ext cx="24377650" cy="13841842"/>
          </a:xfrm>
          <a:prstGeom prst="rect">
            <a:avLst/>
          </a:prstGeom>
        </p:spPr>
      </p:pic>
      <p:sp>
        <p:nvSpPr>
          <p:cNvPr id="254" name="Google Shape;254;p35"/>
          <p:cNvSpPr txBox="1">
            <a:spLocks noGrp="1"/>
          </p:cNvSpPr>
          <p:nvPr>
            <p:ph type="sldNum" idx="12"/>
          </p:nvPr>
        </p:nvSpPr>
        <p:spPr>
          <a:xfrm>
            <a:off x="22873908" y="12234000"/>
            <a:ext cx="1401235" cy="1480414"/>
          </a:xfrm>
          <a:prstGeom prst="rect">
            <a:avLst/>
          </a:prstGeom>
        </p:spPr>
        <p:txBody>
          <a:bodyPr spcFirstLastPara="1" vert="horz" wrap="square" lIns="243737" tIns="243737" rIns="243737" bIns="243737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 idx="4294967295"/>
          </p:nvPr>
        </p:nvSpPr>
        <p:spPr>
          <a:xfrm>
            <a:off x="1218883" y="1160351"/>
            <a:ext cx="12372777" cy="5697716"/>
          </a:xfrm>
          <a:prstGeom prst="rect">
            <a:avLst/>
          </a:prstGeom>
        </p:spPr>
        <p:txBody>
          <a:bodyPr spcFirstLastPara="1" vert="horz" wrap="square" lIns="243737" tIns="243737" rIns="243737" bIns="243737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PA" sz="25594" dirty="0">
                <a:highlight>
                  <a:srgbClr val="F7F7F7"/>
                </a:highlight>
              </a:rPr>
              <a:t>Gracias</a:t>
            </a:r>
            <a:r>
              <a:rPr lang="en" sz="25594" dirty="0">
                <a:highlight>
                  <a:srgbClr val="F7F7F7"/>
                </a:highlight>
              </a:rPr>
              <a:t>!</a:t>
            </a:r>
            <a:endParaRPr sz="25594" dirty="0">
              <a:highlight>
                <a:srgbClr val="F7F7F7"/>
              </a:highlight>
            </a:endParaRPr>
          </a:p>
        </p:txBody>
      </p:sp>
      <p:sp>
        <p:nvSpPr>
          <p:cNvPr id="256" name="Google Shape;256;p35"/>
          <p:cNvSpPr txBox="1">
            <a:spLocks noGrp="1"/>
          </p:cNvSpPr>
          <p:nvPr>
            <p:ph type="body" idx="4294967295"/>
          </p:nvPr>
        </p:nvSpPr>
        <p:spPr>
          <a:xfrm>
            <a:off x="1218882" y="7061214"/>
            <a:ext cx="10969943" cy="5697716"/>
          </a:xfrm>
          <a:prstGeom prst="rect">
            <a:avLst/>
          </a:prstGeom>
        </p:spPr>
        <p:txBody>
          <a:bodyPr spcFirstLastPara="1" vert="horz" wrap="square" lIns="243737" tIns="243737" rIns="243737" bIns="243737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PA" sz="6398" b="1" dirty="0">
                <a:solidFill>
                  <a:schemeClr val="lt1"/>
                </a:solidFill>
              </a:rPr>
              <a:t>Preguntas</a:t>
            </a:r>
            <a:r>
              <a:rPr lang="en" sz="6398" b="1" dirty="0">
                <a:solidFill>
                  <a:schemeClr val="lt1"/>
                </a:solidFill>
              </a:rPr>
              <a:t>?</a:t>
            </a:r>
            <a:endParaRPr sz="6398" b="1" dirty="0">
              <a:solidFill>
                <a:schemeClr val="lt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92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54CE32-28D9-4241-B6ED-AB8321028BF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7650" y="621047"/>
            <a:ext cx="22470153" cy="1655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EB02E-91C4-4AAE-8F8D-3C39FDCAB26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14291" y="4337217"/>
            <a:ext cx="22470153" cy="1655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87A184-6582-40A5-874D-489CC02D6C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279" y="6858001"/>
            <a:ext cx="22470153" cy="1655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03B3FA-BEE8-48EC-A47C-C00846A90E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70153" y="11032612"/>
            <a:ext cx="22470153" cy="1655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F95595-7D8B-4399-BC8F-F38B1220096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85289" y="4489617"/>
            <a:ext cx="22470153" cy="1655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F5C71-021C-428D-B4CB-47B774D5AE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41151" y="11185012"/>
            <a:ext cx="22470153" cy="1655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41829-94BE-447C-9AD1-AF700362A5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4523" y="621047"/>
            <a:ext cx="22470153" cy="16552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F62124-09DB-4310-ADFC-7A329866D7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921" y="6857999"/>
            <a:ext cx="22470153" cy="16552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B6204-A97D-49ED-BD24-F0665EFD41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8057">
            <a:off x="-22406641" y="-3873590"/>
            <a:ext cx="22470153" cy="1655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F76DDF-6BBD-4166-8DDC-B9B669D14A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64550" y="11337412"/>
            <a:ext cx="22470153" cy="1655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298C91-D660-4F2D-8D54-9A9A0F5317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39471" y="4594397"/>
            <a:ext cx="22470153" cy="16552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68C6C9-3DD0-4020-A169-6D113DB04D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7649" y="621048"/>
            <a:ext cx="22470153" cy="16552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6A6CC-15EE-491F-9DBA-20D6F121D96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9762" y="6858000"/>
            <a:ext cx="22470153" cy="1655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1DFDE3-96F1-4BF0-BE78-C9D8DBA23F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8929">
            <a:off x="22368741" y="-7591284"/>
            <a:ext cx="22470153" cy="16552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179BB2-4040-4E43-8024-0A3F4628F8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129" y="2010983"/>
            <a:ext cx="14909391" cy="969403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DC96A45-1319-4D2A-8B9F-AC439CA4A455}"/>
              </a:ext>
            </a:extLst>
          </p:cNvPr>
          <p:cNvGrpSpPr/>
          <p:nvPr/>
        </p:nvGrpSpPr>
        <p:grpSpPr>
          <a:xfrm>
            <a:off x="-196272" y="2748757"/>
            <a:ext cx="24924819" cy="7512643"/>
            <a:chOff x="-196272" y="2748757"/>
            <a:chExt cx="24924819" cy="75126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07FF61B-DFC3-4777-83F7-1EF89F0292FD}"/>
                </a:ext>
              </a:extLst>
            </p:cNvPr>
            <p:cNvSpPr/>
            <p:nvPr/>
          </p:nvSpPr>
          <p:spPr>
            <a:xfrm>
              <a:off x="5171401" y="2748757"/>
              <a:ext cx="19557146" cy="7511199"/>
            </a:xfrm>
            <a:prstGeom prst="rect">
              <a:avLst/>
            </a:prstGeom>
            <a:solidFill>
              <a:srgbClr val="0255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Image result for ods 16">
              <a:extLst>
                <a:ext uri="{FF2B5EF4-FFF2-40B4-BE49-F238E27FC236}">
                  <a16:creationId xmlns:a16="http://schemas.microsoft.com/office/drawing/2014/main" id="{F37F2730-D732-496E-B4FE-427BEE33B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6272" y="2748757"/>
              <a:ext cx="7559027" cy="7512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C4497C-CC3A-417B-A762-EF892267D541}"/>
                </a:ext>
              </a:extLst>
            </p:cNvPr>
            <p:cNvSpPr txBox="1"/>
            <p:nvPr/>
          </p:nvSpPr>
          <p:spPr>
            <a:xfrm>
              <a:off x="8224132" y="3125711"/>
              <a:ext cx="15956664" cy="6247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0" dirty="0" err="1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Apoyamos</a:t>
              </a:r>
              <a:r>
                <a:rPr lang="en-US" sz="8000" dirty="0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 a los </a:t>
              </a:r>
              <a:r>
                <a:rPr lang="en-US" sz="8000" dirty="0" err="1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objetivos</a:t>
              </a:r>
              <a:r>
                <a:rPr lang="en-US" sz="8000" dirty="0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 para Desarrollo </a:t>
              </a:r>
              <a:r>
                <a:rPr lang="en-US" sz="8000" dirty="0" err="1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sostenible</a:t>
              </a:r>
              <a:r>
                <a:rPr lang="en-US" sz="8000" dirty="0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 </a:t>
              </a:r>
              <a:r>
                <a:rPr lang="en-US" sz="8000" dirty="0" err="1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creando</a:t>
              </a:r>
              <a:r>
                <a:rPr lang="en-US" sz="8000" dirty="0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 </a:t>
              </a:r>
              <a:r>
                <a:rPr lang="es-ES" sz="8000" dirty="0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instituciones eficaces y transparentes que rindan cuentas</a:t>
              </a:r>
              <a:endParaRPr lang="en-US" sz="8000" dirty="0">
                <a:solidFill>
                  <a:schemeClr val="bg1"/>
                </a:solidFill>
                <a:latin typeface="Swis721 Hv BT" panose="020B0804020202020204" pitchFamily="34" charset="0"/>
                <a:ea typeface="Kozuka Gothic Pro EL" panose="020B0200000000000000" pitchFamily="34" charset="-128"/>
                <a:cs typeface="MV Boli" panose="02000500030200090000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4C030F-1AE9-40A3-B838-ED2B5B6E2958}"/>
              </a:ext>
            </a:extLst>
          </p:cNvPr>
          <p:cNvGrpSpPr/>
          <p:nvPr/>
        </p:nvGrpSpPr>
        <p:grpSpPr>
          <a:xfrm>
            <a:off x="-164352" y="2750201"/>
            <a:ext cx="24956226" cy="7511199"/>
            <a:chOff x="-164352" y="2750201"/>
            <a:chExt cx="24956226" cy="751119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1E7445-DBF6-4BA8-8B1B-068000E5621B}"/>
                </a:ext>
              </a:extLst>
            </p:cNvPr>
            <p:cNvGrpSpPr/>
            <p:nvPr/>
          </p:nvGrpSpPr>
          <p:grpSpPr>
            <a:xfrm>
              <a:off x="-164352" y="2750201"/>
              <a:ext cx="24956226" cy="7511199"/>
              <a:chOff x="-227679" y="2748757"/>
              <a:chExt cx="24956226" cy="7511199"/>
            </a:xfrm>
            <a:solidFill>
              <a:schemeClr val="accent3">
                <a:lumMod val="50000"/>
              </a:schemeClr>
            </a:solidFill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8BD76DD-8B22-4313-87B0-91468512B8DE}"/>
                  </a:ext>
                </a:extLst>
              </p:cNvPr>
              <p:cNvSpPr/>
              <p:nvPr/>
            </p:nvSpPr>
            <p:spPr>
              <a:xfrm>
                <a:off x="-227679" y="2748757"/>
                <a:ext cx="24956226" cy="7511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3923AD-E126-40E6-9211-6916FDE6D7E5}"/>
                  </a:ext>
                </a:extLst>
              </p:cNvPr>
              <p:cNvSpPr txBox="1"/>
              <p:nvPr/>
            </p:nvSpPr>
            <p:spPr>
              <a:xfrm>
                <a:off x="8224132" y="3125711"/>
                <a:ext cx="15956664" cy="132343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8000" dirty="0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2960F70-67CE-4D2F-9049-4D5CFF8E343B}"/>
                </a:ext>
              </a:extLst>
            </p:cNvPr>
            <p:cNvSpPr txBox="1"/>
            <p:nvPr/>
          </p:nvSpPr>
          <p:spPr>
            <a:xfrm>
              <a:off x="343101" y="3334444"/>
              <a:ext cx="15956664" cy="6247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 err="1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Implementamos</a:t>
              </a:r>
              <a:r>
                <a:rPr lang="en-US" sz="8000" dirty="0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 Smart Contracts para </a:t>
              </a:r>
              <a:r>
                <a:rPr lang="en-US" sz="8000" dirty="0" err="1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mejorar</a:t>
              </a:r>
              <a:r>
                <a:rPr lang="en-US" sz="8000" dirty="0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 la </a:t>
              </a:r>
              <a:r>
                <a:rPr lang="en-US" sz="8000" dirty="0" err="1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transparencia</a:t>
              </a:r>
              <a:r>
                <a:rPr lang="en-US" sz="8000" dirty="0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 y </a:t>
              </a:r>
              <a:r>
                <a:rPr lang="en-US" sz="8000" dirty="0" err="1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seguridad</a:t>
              </a:r>
              <a:r>
                <a:rPr lang="en-US" sz="8000" dirty="0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 de las </a:t>
              </a:r>
              <a:r>
                <a:rPr lang="en-US" sz="8000" dirty="0" err="1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licitaciones</a:t>
              </a:r>
              <a:r>
                <a:rPr lang="en-US" sz="8000" dirty="0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 </a:t>
              </a:r>
              <a:r>
                <a:rPr lang="en-US" sz="8000" dirty="0" err="1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en</a:t>
              </a:r>
              <a:r>
                <a:rPr lang="en-US" sz="8000" dirty="0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 Panama </a:t>
              </a:r>
              <a:r>
                <a:rPr lang="en-US" sz="8000" dirty="0" err="1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Compra</a:t>
              </a:r>
              <a:r>
                <a:rPr lang="en-US" sz="8000" dirty="0">
                  <a:solidFill>
                    <a:schemeClr val="bg1"/>
                  </a:solidFill>
                  <a:latin typeface="Swis721 Hv BT" panose="020B0804020202020204" pitchFamily="34" charset="0"/>
                  <a:ea typeface="Kozuka Gothic Pro EL" panose="020B0200000000000000" pitchFamily="34" charset="-128"/>
                  <a:cs typeface="MV Boli" panose="02000500030200090000" pitchFamily="2" charset="0"/>
                </a:rPr>
                <a:t>.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9F2FF3C-3A43-4A59-8EB1-AEA8B2B49057}"/>
                </a:ext>
              </a:extLst>
            </p:cNvPr>
            <p:cNvSpPr/>
            <p:nvPr/>
          </p:nvSpPr>
          <p:spPr>
            <a:xfrm>
              <a:off x="16807218" y="3238106"/>
              <a:ext cx="6676784" cy="6239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pic>
          <p:nvPicPr>
            <p:cNvPr id="1032" name="Picture 8" descr="Image result for panama compra">
              <a:extLst>
                <a:ext uri="{FF2B5EF4-FFF2-40B4-BE49-F238E27FC236}">
                  <a16:creationId xmlns:a16="http://schemas.microsoft.com/office/drawing/2014/main" id="{DAAE66E3-AECD-4CAE-BFDE-32D62F6F51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0006" y="3160193"/>
              <a:ext cx="6395659" cy="6395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698530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1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1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/>
          <p:cNvSpPr txBox="1"/>
          <p:nvPr/>
        </p:nvSpPr>
        <p:spPr>
          <a:xfrm>
            <a:off x="19242150" y="9446422"/>
            <a:ext cx="34559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b="1" dirty="0" err="1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Agustín</a:t>
            </a:r>
            <a:r>
              <a:rPr lang="en-US" sz="4200" b="1" dirty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 Valdés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3385835" y="9446422"/>
            <a:ext cx="32560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Raúl Espinosa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425404" y="9446422"/>
            <a:ext cx="41854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Edwin Domínguez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22EF7A1-5672-D044-8C82-492953C8ADED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458" y="5162385"/>
            <a:ext cx="3790152" cy="3790152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855B77A-F48C-4B42-B135-15ADE8F03CC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184" y="5162385"/>
            <a:ext cx="3790152" cy="3790152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6675C58-1701-1346-A463-CDB052E3C8C6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57" y="5162385"/>
            <a:ext cx="3670964" cy="3790152"/>
          </a:xfr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78E092C-8CFB-E849-A9FF-0FCA675C83A8}"/>
              </a:ext>
            </a:extLst>
          </p:cNvPr>
          <p:cNvSpPr>
            <a:spLocks/>
          </p:cNvSpPr>
          <p:nvPr/>
        </p:nvSpPr>
        <p:spPr bwMode="auto">
          <a:xfrm>
            <a:off x="7446819" y="891811"/>
            <a:ext cx="954274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8000" b="1" spc="300" dirty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ILUMINACHOS </a:t>
            </a:r>
            <a:r>
              <a:rPr lang="en-US" sz="8000" b="1" spc="300" dirty="0">
                <a:solidFill>
                  <a:schemeClr val="accent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  <a:sym typeface="Bebas Neue" charset="0"/>
              </a:rPr>
              <a:t>TEAM</a:t>
            </a:r>
          </a:p>
        </p:txBody>
      </p:sp>
      <p:sp>
        <p:nvSpPr>
          <p:cNvPr id="21" name="TextBox 102">
            <a:extLst>
              <a:ext uri="{FF2B5EF4-FFF2-40B4-BE49-F238E27FC236}">
                <a16:creationId xmlns:a16="http://schemas.microsoft.com/office/drawing/2014/main" id="{62B8B164-DD9E-42EF-B252-057D211544C5}"/>
              </a:ext>
            </a:extLst>
          </p:cNvPr>
          <p:cNvSpPr txBox="1"/>
          <p:nvPr/>
        </p:nvSpPr>
        <p:spPr>
          <a:xfrm>
            <a:off x="7558042" y="9446422"/>
            <a:ext cx="29955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Kendall Kant</a:t>
            </a:r>
          </a:p>
        </p:txBody>
      </p:sp>
      <p:pic>
        <p:nvPicPr>
          <p:cNvPr id="22" name="Picture Placeholder 8">
            <a:extLst>
              <a:ext uri="{FF2B5EF4-FFF2-40B4-BE49-F238E27FC236}">
                <a16:creationId xmlns:a16="http://schemas.microsoft.com/office/drawing/2014/main" id="{F1011C14-92A6-4F66-945C-634360ED8AC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163" y="5162385"/>
            <a:ext cx="3790152" cy="379015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291215A-749E-43F7-B22F-FCA77FF4433B}"/>
              </a:ext>
            </a:extLst>
          </p:cNvPr>
          <p:cNvSpPr txBox="1"/>
          <p:nvPr/>
        </p:nvSpPr>
        <p:spPr>
          <a:xfrm>
            <a:off x="1425404" y="10032640"/>
            <a:ext cx="299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3600" dirty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  <a:t>Coordinador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429761E-30A5-4DBA-92FB-84C44D11A6CD}"/>
              </a:ext>
            </a:extLst>
          </p:cNvPr>
          <p:cNvSpPr txBox="1"/>
          <p:nvPr/>
        </p:nvSpPr>
        <p:spPr>
          <a:xfrm>
            <a:off x="7592342" y="10040150"/>
            <a:ext cx="299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3600" dirty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  <a:t>Programador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3ABD9E1-2569-4286-9E75-7C37E78B1782}"/>
              </a:ext>
            </a:extLst>
          </p:cNvPr>
          <p:cNvSpPr txBox="1"/>
          <p:nvPr/>
        </p:nvSpPr>
        <p:spPr>
          <a:xfrm>
            <a:off x="13385834" y="10032640"/>
            <a:ext cx="3987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3600" dirty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  <a:t>Analista Programador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203AD82-CC28-4707-A4F6-DB808A9BB428}"/>
              </a:ext>
            </a:extLst>
          </p:cNvPr>
          <p:cNvSpPr txBox="1"/>
          <p:nvPr/>
        </p:nvSpPr>
        <p:spPr>
          <a:xfrm>
            <a:off x="19242149" y="10112081"/>
            <a:ext cx="3987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3600" dirty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  <a:t>Analista de Sistemas</a:t>
            </a:r>
          </a:p>
        </p:txBody>
      </p:sp>
      <p:sp>
        <p:nvSpPr>
          <p:cNvPr id="3" name="Triángulo isósceles 2">
            <a:extLst>
              <a:ext uri="{FF2B5EF4-FFF2-40B4-BE49-F238E27FC236}">
                <a16:creationId xmlns:a16="http://schemas.microsoft.com/office/drawing/2014/main" id="{C1A93CF2-594B-4B14-BDBB-8646279384CC}"/>
              </a:ext>
            </a:extLst>
          </p:cNvPr>
          <p:cNvSpPr/>
          <p:nvPr/>
        </p:nvSpPr>
        <p:spPr>
          <a:xfrm>
            <a:off x="1192936" y="-516813"/>
            <a:ext cx="2325188" cy="2122917"/>
          </a:xfrm>
          <a:prstGeom prst="triangle">
            <a:avLst/>
          </a:prstGeom>
          <a:solidFill>
            <a:srgbClr val="ED7D31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8" name="Triángulo isósceles 27">
            <a:extLst>
              <a:ext uri="{FF2B5EF4-FFF2-40B4-BE49-F238E27FC236}">
                <a16:creationId xmlns:a16="http://schemas.microsoft.com/office/drawing/2014/main" id="{DC4F127B-92A7-45AA-8854-C81D45F6CE4B}"/>
              </a:ext>
            </a:extLst>
          </p:cNvPr>
          <p:cNvSpPr/>
          <p:nvPr/>
        </p:nvSpPr>
        <p:spPr>
          <a:xfrm rot="10800000">
            <a:off x="2377945" y="447864"/>
            <a:ext cx="2325188" cy="2122917"/>
          </a:xfrm>
          <a:prstGeom prst="triangl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9" name="Triángulo isósceles 28">
            <a:extLst>
              <a:ext uri="{FF2B5EF4-FFF2-40B4-BE49-F238E27FC236}">
                <a16:creationId xmlns:a16="http://schemas.microsoft.com/office/drawing/2014/main" id="{6A8D1DB6-B250-47AE-9264-5607D0C216AC}"/>
              </a:ext>
            </a:extLst>
          </p:cNvPr>
          <p:cNvSpPr/>
          <p:nvPr/>
        </p:nvSpPr>
        <p:spPr>
          <a:xfrm>
            <a:off x="-292246" y="757287"/>
            <a:ext cx="2325188" cy="2122917"/>
          </a:xfrm>
          <a:prstGeom prst="triangl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30" name="Triángulo isósceles 29">
            <a:extLst>
              <a:ext uri="{FF2B5EF4-FFF2-40B4-BE49-F238E27FC236}">
                <a16:creationId xmlns:a16="http://schemas.microsoft.com/office/drawing/2014/main" id="{B098DE3A-83F3-4903-87F8-E180BF9FA59D}"/>
              </a:ext>
            </a:extLst>
          </p:cNvPr>
          <p:cNvSpPr/>
          <p:nvPr/>
        </p:nvSpPr>
        <p:spPr>
          <a:xfrm>
            <a:off x="1582956" y="1571803"/>
            <a:ext cx="2325188" cy="2122917"/>
          </a:xfrm>
          <a:prstGeom prst="triangle">
            <a:avLst/>
          </a:prstGeom>
          <a:solidFill>
            <a:srgbClr val="ED7D31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31" name="Triángulo isósceles 30">
            <a:extLst>
              <a:ext uri="{FF2B5EF4-FFF2-40B4-BE49-F238E27FC236}">
                <a16:creationId xmlns:a16="http://schemas.microsoft.com/office/drawing/2014/main" id="{483B5BCD-7B27-4FB8-B6AF-276B0CF9C148}"/>
              </a:ext>
            </a:extLst>
          </p:cNvPr>
          <p:cNvSpPr/>
          <p:nvPr/>
        </p:nvSpPr>
        <p:spPr>
          <a:xfrm rot="10800000">
            <a:off x="19454551" y="11403298"/>
            <a:ext cx="2325188" cy="2122917"/>
          </a:xfrm>
          <a:prstGeom prst="triangl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C311027F-9DD4-417B-8904-FD939BAB8D5B}"/>
              </a:ext>
            </a:extLst>
          </p:cNvPr>
          <p:cNvSpPr/>
          <p:nvPr/>
        </p:nvSpPr>
        <p:spPr>
          <a:xfrm>
            <a:off x="18915844" y="11781862"/>
            <a:ext cx="2325188" cy="2122917"/>
          </a:xfrm>
          <a:prstGeom prst="triangle">
            <a:avLst/>
          </a:prstGeom>
          <a:solidFill>
            <a:srgbClr val="ED7D3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33" name="Triángulo isósceles 32">
            <a:extLst>
              <a:ext uri="{FF2B5EF4-FFF2-40B4-BE49-F238E27FC236}">
                <a16:creationId xmlns:a16="http://schemas.microsoft.com/office/drawing/2014/main" id="{22F47B25-33C6-4EE6-98BF-337B7B965FAB}"/>
              </a:ext>
            </a:extLst>
          </p:cNvPr>
          <p:cNvSpPr/>
          <p:nvPr/>
        </p:nvSpPr>
        <p:spPr>
          <a:xfrm rot="10800000">
            <a:off x="2923186" y="2976987"/>
            <a:ext cx="2325188" cy="2122917"/>
          </a:xfrm>
          <a:prstGeom prst="triangl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35" name="Triángulo isósceles 34">
            <a:extLst>
              <a:ext uri="{FF2B5EF4-FFF2-40B4-BE49-F238E27FC236}">
                <a16:creationId xmlns:a16="http://schemas.microsoft.com/office/drawing/2014/main" id="{D7233954-DEA7-4A3A-AB92-2A9006024B10}"/>
              </a:ext>
            </a:extLst>
          </p:cNvPr>
          <p:cNvSpPr/>
          <p:nvPr/>
        </p:nvSpPr>
        <p:spPr>
          <a:xfrm>
            <a:off x="17129363" y="11265189"/>
            <a:ext cx="2325188" cy="2122917"/>
          </a:xfrm>
          <a:prstGeom prst="triangl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36" name="Triángulo isósceles 35">
            <a:extLst>
              <a:ext uri="{FF2B5EF4-FFF2-40B4-BE49-F238E27FC236}">
                <a16:creationId xmlns:a16="http://schemas.microsoft.com/office/drawing/2014/main" id="{6DA6D8A9-5AAF-4B73-A098-DEBD6B62B657}"/>
              </a:ext>
            </a:extLst>
          </p:cNvPr>
          <p:cNvSpPr/>
          <p:nvPr/>
        </p:nvSpPr>
        <p:spPr>
          <a:xfrm rot="10800000">
            <a:off x="17723168" y="11059811"/>
            <a:ext cx="2325188" cy="2122917"/>
          </a:xfrm>
          <a:prstGeom prst="triangle">
            <a:avLst/>
          </a:prstGeom>
          <a:solidFill>
            <a:srgbClr val="ED7D3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37" name="Triángulo isósceles 36">
            <a:extLst>
              <a:ext uri="{FF2B5EF4-FFF2-40B4-BE49-F238E27FC236}">
                <a16:creationId xmlns:a16="http://schemas.microsoft.com/office/drawing/2014/main" id="{886E2646-4A89-46DA-8A3A-61366569D16A}"/>
              </a:ext>
            </a:extLst>
          </p:cNvPr>
          <p:cNvSpPr/>
          <p:nvPr/>
        </p:nvSpPr>
        <p:spPr>
          <a:xfrm rot="10800000">
            <a:off x="21602118" y="12602865"/>
            <a:ext cx="2325188" cy="2122917"/>
          </a:xfrm>
          <a:prstGeom prst="triangl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38" name="Triángulo isósceles 37">
            <a:extLst>
              <a:ext uri="{FF2B5EF4-FFF2-40B4-BE49-F238E27FC236}">
                <a16:creationId xmlns:a16="http://schemas.microsoft.com/office/drawing/2014/main" id="{1876A0CC-DB14-4697-9B2F-9F6DD92CC32C}"/>
              </a:ext>
            </a:extLst>
          </p:cNvPr>
          <p:cNvSpPr/>
          <p:nvPr/>
        </p:nvSpPr>
        <p:spPr>
          <a:xfrm>
            <a:off x="21185934" y="10896521"/>
            <a:ext cx="2325188" cy="2122917"/>
          </a:xfrm>
          <a:prstGeom prst="triangle">
            <a:avLst/>
          </a:prstGeom>
          <a:solidFill>
            <a:srgbClr val="ED7D31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243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5AB6F2-BB8F-41B9-B632-7376E43409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0920" y="-554182"/>
            <a:ext cx="39012345" cy="137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64DB97-B106-4A20-8B66-D0EC84A09A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93" y="6303818"/>
            <a:ext cx="2446289" cy="6168598"/>
          </a:xfrm>
          <a:prstGeom prst="rect">
            <a:avLst/>
          </a:prstGeom>
        </p:spPr>
      </p:pic>
      <p:pic>
        <p:nvPicPr>
          <p:cNvPr id="2050" name="Picture 2" descr="Image result for panama compra">
            <a:extLst>
              <a:ext uri="{FF2B5EF4-FFF2-40B4-BE49-F238E27FC236}">
                <a16:creationId xmlns:a16="http://schemas.microsoft.com/office/drawing/2014/main" id="{14FD4B20-E27B-46A0-B2CD-0E7387FB7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12" y="0"/>
            <a:ext cx="3833446" cy="383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A9C86A-5E85-4B80-A803-C4F1062A9096}"/>
              </a:ext>
            </a:extLst>
          </p:cNvPr>
          <p:cNvSpPr txBox="1"/>
          <p:nvPr/>
        </p:nvSpPr>
        <p:spPr>
          <a:xfrm>
            <a:off x="11641016" y="1371600"/>
            <a:ext cx="5376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Impact" panose="020B0806030902050204" pitchFamily="34" charset="0"/>
              </a:rPr>
              <a:t>TRADICIONAL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9B0936-ECAB-4FDF-AE03-134F5A48A2FC}"/>
              </a:ext>
            </a:extLst>
          </p:cNvPr>
          <p:cNvSpPr/>
          <p:nvPr/>
        </p:nvSpPr>
        <p:spPr>
          <a:xfrm>
            <a:off x="422931" y="612064"/>
            <a:ext cx="984738" cy="9495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2C7CA8-6A31-4093-BBA3-653FF455F946}"/>
              </a:ext>
            </a:extLst>
          </p:cNvPr>
          <p:cNvSpPr/>
          <p:nvPr/>
        </p:nvSpPr>
        <p:spPr>
          <a:xfrm>
            <a:off x="1765493" y="655758"/>
            <a:ext cx="3825407" cy="342101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Se </a:t>
            </a:r>
            <a:r>
              <a:rPr lang="en-US" sz="3600" dirty="0" err="1"/>
              <a:t>publica</a:t>
            </a:r>
            <a:r>
              <a:rPr lang="en-US" sz="3600" dirty="0"/>
              <a:t> la </a:t>
            </a:r>
            <a:r>
              <a:rPr lang="en-US" sz="3600" dirty="0" err="1"/>
              <a:t>licitación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Panama </a:t>
            </a:r>
            <a:r>
              <a:rPr lang="en-US" sz="3600" dirty="0" err="1"/>
              <a:t>Compra</a:t>
            </a:r>
            <a:r>
              <a:rPr lang="en-US" sz="3600" dirty="0"/>
              <a:t>.</a:t>
            </a:r>
          </a:p>
        </p:txBody>
      </p:sp>
      <p:sp>
        <p:nvSpPr>
          <p:cNvPr id="10" name="Oval 15">
            <a:extLst>
              <a:ext uri="{FF2B5EF4-FFF2-40B4-BE49-F238E27FC236}">
                <a16:creationId xmlns:a16="http://schemas.microsoft.com/office/drawing/2014/main" id="{CFCB814F-F843-4C6B-BBF8-954304F7B1F2}"/>
              </a:ext>
            </a:extLst>
          </p:cNvPr>
          <p:cNvSpPr/>
          <p:nvPr/>
        </p:nvSpPr>
        <p:spPr>
          <a:xfrm>
            <a:off x="5372449" y="3995039"/>
            <a:ext cx="984738" cy="9495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A02BB341-9DDF-4D79-8453-BCAE9F2E6883}"/>
              </a:ext>
            </a:extLst>
          </p:cNvPr>
          <p:cNvSpPr/>
          <p:nvPr/>
        </p:nvSpPr>
        <p:spPr>
          <a:xfrm>
            <a:off x="6715011" y="4038733"/>
            <a:ext cx="3825407" cy="342101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Se </a:t>
            </a:r>
            <a:r>
              <a:rPr lang="en-US" sz="3600" dirty="0" err="1"/>
              <a:t>reciben</a:t>
            </a:r>
            <a:r>
              <a:rPr lang="en-US" sz="3600" dirty="0"/>
              <a:t> las </a:t>
            </a:r>
            <a:r>
              <a:rPr lang="en-US" sz="3600" dirty="0" err="1"/>
              <a:t>propuestas</a:t>
            </a:r>
            <a:r>
              <a:rPr lang="en-US" sz="3600" dirty="0"/>
              <a:t> de </a:t>
            </a:r>
            <a:r>
              <a:rPr lang="en-US" sz="3600" dirty="0" err="1"/>
              <a:t>distintas</a:t>
            </a:r>
            <a:r>
              <a:rPr lang="en-US" sz="3600" dirty="0"/>
              <a:t> </a:t>
            </a:r>
            <a:r>
              <a:rPr lang="en-US" sz="3600" dirty="0" err="1"/>
              <a:t>empresas</a:t>
            </a:r>
            <a:r>
              <a:rPr lang="en-US" sz="3600" dirty="0"/>
              <a:t>.</a:t>
            </a:r>
          </a:p>
        </p:txBody>
      </p:sp>
      <p:sp>
        <p:nvSpPr>
          <p:cNvPr id="19" name="Oval 15">
            <a:extLst>
              <a:ext uri="{FF2B5EF4-FFF2-40B4-BE49-F238E27FC236}">
                <a16:creationId xmlns:a16="http://schemas.microsoft.com/office/drawing/2014/main" id="{FEE66D23-17C9-4093-A624-6646E61B1A8E}"/>
              </a:ext>
            </a:extLst>
          </p:cNvPr>
          <p:cNvSpPr/>
          <p:nvPr/>
        </p:nvSpPr>
        <p:spPr>
          <a:xfrm>
            <a:off x="9458209" y="8067406"/>
            <a:ext cx="984738" cy="9495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</a:p>
        </p:txBody>
      </p:sp>
      <p:sp>
        <p:nvSpPr>
          <p:cNvPr id="20" name="Rectangle: Rounded Corners 16">
            <a:extLst>
              <a:ext uri="{FF2B5EF4-FFF2-40B4-BE49-F238E27FC236}">
                <a16:creationId xmlns:a16="http://schemas.microsoft.com/office/drawing/2014/main" id="{7C456177-908C-45C3-A111-850D689A7614}"/>
              </a:ext>
            </a:extLst>
          </p:cNvPr>
          <p:cNvSpPr/>
          <p:nvPr/>
        </p:nvSpPr>
        <p:spPr>
          <a:xfrm>
            <a:off x="10800771" y="8111100"/>
            <a:ext cx="3825407" cy="342101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Después</a:t>
            </a:r>
            <a:r>
              <a:rPr lang="en-US" sz="3600" dirty="0"/>
              <a:t> de un </a:t>
            </a:r>
            <a:r>
              <a:rPr lang="en-US" sz="3600" dirty="0" err="1"/>
              <a:t>tiempo</a:t>
            </a:r>
            <a:r>
              <a:rPr lang="en-US" sz="3600" dirty="0"/>
              <a:t> un </a:t>
            </a:r>
            <a:r>
              <a:rPr lang="en-US" sz="3600" dirty="0" err="1"/>
              <a:t>jurado</a:t>
            </a:r>
            <a:r>
              <a:rPr lang="en-US" sz="3600" dirty="0"/>
              <a:t> </a:t>
            </a:r>
            <a:r>
              <a:rPr lang="en-US" sz="3600" dirty="0" err="1"/>
              <a:t>elige</a:t>
            </a:r>
            <a:r>
              <a:rPr lang="en-US" sz="3600" dirty="0"/>
              <a:t> la </a:t>
            </a:r>
            <a:r>
              <a:rPr lang="en-US" sz="3600" dirty="0" err="1"/>
              <a:t>mejor</a:t>
            </a:r>
            <a:r>
              <a:rPr lang="en-US" sz="3600" dirty="0"/>
              <a:t> </a:t>
            </a:r>
            <a:r>
              <a:rPr lang="en-US" sz="3600" dirty="0" err="1"/>
              <a:t>propuesta</a:t>
            </a:r>
            <a:r>
              <a:rPr lang="en-US" sz="3600" dirty="0"/>
              <a:t>.</a:t>
            </a:r>
          </a:p>
        </p:txBody>
      </p:sp>
      <p:sp>
        <p:nvSpPr>
          <p:cNvPr id="21" name="Oval 15">
            <a:extLst>
              <a:ext uri="{FF2B5EF4-FFF2-40B4-BE49-F238E27FC236}">
                <a16:creationId xmlns:a16="http://schemas.microsoft.com/office/drawing/2014/main" id="{6EF4720D-B52C-43E9-B42A-BFA5A9E215C8}"/>
              </a:ext>
            </a:extLst>
          </p:cNvPr>
          <p:cNvSpPr/>
          <p:nvPr/>
        </p:nvSpPr>
        <p:spPr>
          <a:xfrm>
            <a:off x="18711939" y="5036992"/>
            <a:ext cx="984738" cy="9495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22" name="Rectangle: Rounded Corners 16">
            <a:extLst>
              <a:ext uri="{FF2B5EF4-FFF2-40B4-BE49-F238E27FC236}">
                <a16:creationId xmlns:a16="http://schemas.microsoft.com/office/drawing/2014/main" id="{2D7C04C7-7373-43BE-8E71-7B177C22E006}"/>
              </a:ext>
            </a:extLst>
          </p:cNvPr>
          <p:cNvSpPr/>
          <p:nvPr/>
        </p:nvSpPr>
        <p:spPr>
          <a:xfrm>
            <a:off x="20054501" y="5080686"/>
            <a:ext cx="3825407" cy="393629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Pasan</a:t>
            </a:r>
            <a:r>
              <a:rPr lang="en-US" sz="3600" dirty="0"/>
              <a:t> </a:t>
            </a:r>
            <a:r>
              <a:rPr lang="en-US" sz="3600" dirty="0" err="1"/>
              <a:t>meses</a:t>
            </a:r>
            <a:r>
              <a:rPr lang="en-US" sz="3600" dirty="0"/>
              <a:t> </a:t>
            </a:r>
            <a:r>
              <a:rPr lang="en-US" sz="3600" dirty="0" err="1"/>
              <a:t>desde</a:t>
            </a:r>
            <a:r>
              <a:rPr lang="en-US" sz="3600" dirty="0"/>
              <a:t> que se </a:t>
            </a:r>
            <a:r>
              <a:rPr lang="en-US" sz="3600" dirty="0" err="1"/>
              <a:t>concreta</a:t>
            </a:r>
            <a:r>
              <a:rPr lang="en-US" sz="3600" dirty="0"/>
              <a:t> la </a:t>
            </a:r>
            <a:r>
              <a:rPr lang="en-US" sz="3600" dirty="0" err="1"/>
              <a:t>licitación</a:t>
            </a:r>
            <a:r>
              <a:rPr lang="en-US" sz="3600" dirty="0"/>
              <a:t> se </a:t>
            </a:r>
            <a:r>
              <a:rPr lang="en-US" sz="3600" dirty="0" err="1"/>
              <a:t>haga</a:t>
            </a:r>
            <a:r>
              <a:rPr lang="en-US" sz="3600" dirty="0"/>
              <a:t> el </a:t>
            </a:r>
            <a:r>
              <a:rPr lang="en-US" sz="3600" dirty="0" err="1"/>
              <a:t>pago</a:t>
            </a:r>
            <a:r>
              <a:rPr lang="en-US" sz="3600" dirty="0"/>
              <a:t> y se </a:t>
            </a:r>
            <a:r>
              <a:rPr lang="en-US" sz="3600" dirty="0" err="1"/>
              <a:t>reciba</a:t>
            </a:r>
            <a:r>
              <a:rPr lang="en-US" sz="3600" dirty="0"/>
              <a:t> el </a:t>
            </a:r>
            <a:r>
              <a:rPr lang="en-US" sz="3600" dirty="0" err="1"/>
              <a:t>producto</a:t>
            </a:r>
            <a:endParaRPr lang="en-US" sz="3600" dirty="0"/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6A2FA4C7-042C-42D5-941C-44F9776BF05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619" y="7170956"/>
            <a:ext cx="2441420" cy="6159839"/>
          </a:xfrm>
          <a:prstGeom prst="rect">
            <a:avLst/>
          </a:prstGeom>
        </p:spPr>
      </p:pic>
      <p:pic>
        <p:nvPicPr>
          <p:cNvPr id="24" name="Picture 2" descr="Image result for printer">
            <a:extLst>
              <a:ext uri="{FF2B5EF4-FFF2-40B4-BE49-F238E27FC236}">
                <a16:creationId xmlns:a16="http://schemas.microsoft.com/office/drawing/2014/main" id="{B8F3BEBC-06BF-43A5-8832-645905A5C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0361" y="6988966"/>
            <a:ext cx="2437258" cy="185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00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0" grpId="0" animBg="1"/>
      <p:bldP spid="10" grpId="1" animBg="1"/>
      <p:bldP spid="12" grpId="0" animBg="1"/>
      <p:bldP spid="12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96B6D28-B4C7-4266-A7EC-FD0437CF8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14" y="0"/>
            <a:ext cx="1876802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5340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5AB6F2-BB8F-41B9-B632-7376E43409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0920" y="-554182"/>
            <a:ext cx="39012345" cy="137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64DB97-B106-4A20-8B66-D0EC84A09A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93" y="6303818"/>
            <a:ext cx="2446289" cy="61685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FCDE7D-0020-4DE9-AE91-89F03BDF51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1" r="20337" b="52999"/>
          <a:stretch/>
        </p:blipFill>
        <p:spPr>
          <a:xfrm>
            <a:off x="15252569" y="6791191"/>
            <a:ext cx="3036815" cy="18743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575EA7-EA30-4A6D-B5D8-C7F438B4F0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1" r="20337" b="52999"/>
          <a:stretch/>
        </p:blipFill>
        <p:spPr>
          <a:xfrm>
            <a:off x="17017686" y="6791191"/>
            <a:ext cx="3036815" cy="1874366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89B0936-ECAB-4FDF-AE03-134F5A48A2FC}"/>
              </a:ext>
            </a:extLst>
          </p:cNvPr>
          <p:cNvSpPr/>
          <p:nvPr/>
        </p:nvSpPr>
        <p:spPr>
          <a:xfrm>
            <a:off x="5282628" y="3924037"/>
            <a:ext cx="984738" cy="7918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2C7CA8-6A31-4093-BBA3-653FF455F946}"/>
              </a:ext>
            </a:extLst>
          </p:cNvPr>
          <p:cNvSpPr/>
          <p:nvPr/>
        </p:nvSpPr>
        <p:spPr>
          <a:xfrm>
            <a:off x="6489896" y="3864527"/>
            <a:ext cx="3825407" cy="342101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Agency FB" panose="020B0503020202020204" pitchFamily="34" charset="0"/>
              </a:rPr>
              <a:t>Se </a:t>
            </a:r>
            <a:r>
              <a:rPr lang="en-US" sz="4800" dirty="0" err="1">
                <a:latin typeface="Agency FB" panose="020B0503020202020204" pitchFamily="34" charset="0"/>
              </a:rPr>
              <a:t>crea</a:t>
            </a:r>
            <a:r>
              <a:rPr lang="en-US" sz="4800" dirty="0">
                <a:latin typeface="Agency FB" panose="020B0503020202020204" pitchFamily="34" charset="0"/>
              </a:rPr>
              <a:t> una </a:t>
            </a:r>
            <a:r>
              <a:rPr lang="en-US" sz="4800" dirty="0" err="1">
                <a:latin typeface="Agency FB" panose="020B0503020202020204" pitchFamily="34" charset="0"/>
              </a:rPr>
              <a:t>necesidad</a:t>
            </a:r>
            <a:r>
              <a:rPr lang="en-US" sz="4800" dirty="0">
                <a:latin typeface="Agency FB" panose="020B0503020202020204" pitchFamily="34" charset="0"/>
              </a:rPr>
              <a:t> </a:t>
            </a:r>
            <a:r>
              <a:rPr lang="en-US" sz="4800" dirty="0" err="1">
                <a:latin typeface="Agency FB" panose="020B0503020202020204" pitchFamily="34" charset="0"/>
              </a:rPr>
              <a:t>en</a:t>
            </a:r>
            <a:r>
              <a:rPr lang="en-US" sz="4800" dirty="0">
                <a:latin typeface="Agency FB" panose="020B0503020202020204" pitchFamily="34" charset="0"/>
              </a:rPr>
              <a:t> una </a:t>
            </a:r>
            <a:r>
              <a:rPr lang="en-US" sz="4800" dirty="0" err="1">
                <a:latin typeface="Agency FB" panose="020B0503020202020204" pitchFamily="34" charset="0"/>
              </a:rPr>
              <a:t>entidad</a:t>
            </a:r>
            <a:r>
              <a:rPr lang="en-US" sz="4800" dirty="0">
                <a:latin typeface="Agency FB" panose="020B0503020202020204" pitchFamily="34" charset="0"/>
              </a:rPr>
              <a:t> </a:t>
            </a:r>
            <a:r>
              <a:rPr lang="en-US" sz="4800" dirty="0" err="1">
                <a:latin typeface="Agency FB" panose="020B0503020202020204" pitchFamily="34" charset="0"/>
              </a:rPr>
              <a:t>gubernamental</a:t>
            </a:r>
            <a:r>
              <a:rPr lang="en-US" sz="4800" dirty="0">
                <a:latin typeface="Agency FB" panose="020B0503020202020204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B809F-3C99-4570-B6EE-88B060CAB92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052" y="0"/>
            <a:ext cx="5428499" cy="3529591"/>
          </a:xfrm>
          <a:prstGeom prst="rect">
            <a:avLst/>
          </a:prstGeo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8207265D-2333-4535-9EBC-E252F3D5376F}"/>
              </a:ext>
            </a:extLst>
          </p:cNvPr>
          <p:cNvSpPr/>
          <p:nvPr/>
        </p:nvSpPr>
        <p:spPr>
          <a:xfrm>
            <a:off x="1890613" y="3516922"/>
            <a:ext cx="3130061" cy="2303051"/>
          </a:xfrm>
          <a:prstGeom prst="cloudCallou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57BF6-A08D-402E-BA1B-256876890F1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48" y="6303818"/>
            <a:ext cx="3182990" cy="6159839"/>
          </a:xfrm>
          <a:prstGeom prst="rect">
            <a:avLst/>
          </a:prstGeom>
        </p:spPr>
      </p:pic>
      <p:pic>
        <p:nvPicPr>
          <p:cNvPr id="3074" name="Picture 2" descr="Image result for printer">
            <a:extLst>
              <a:ext uri="{FF2B5EF4-FFF2-40B4-BE49-F238E27FC236}">
                <a16:creationId xmlns:a16="http://schemas.microsoft.com/office/drawing/2014/main" id="{F9850341-1308-4FD7-BF09-2D2EEA03D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735" y="3864527"/>
            <a:ext cx="1934695" cy="147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55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5AB6F2-BB8F-41B9-B632-7376E43409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0920" y="-554182"/>
            <a:ext cx="39012345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FCDE7D-0020-4DE9-AE91-89F03BDF51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1" r="20337" b="52999"/>
          <a:stretch/>
        </p:blipFill>
        <p:spPr>
          <a:xfrm>
            <a:off x="15252569" y="6791191"/>
            <a:ext cx="3036815" cy="18743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575EA7-EA30-4A6D-B5D8-C7F438B4F0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1" r="20337" b="52999"/>
          <a:stretch/>
        </p:blipFill>
        <p:spPr>
          <a:xfrm>
            <a:off x="17017686" y="6791191"/>
            <a:ext cx="3036815" cy="1874366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89B0936-ECAB-4FDF-AE03-134F5A48A2FC}"/>
              </a:ext>
            </a:extLst>
          </p:cNvPr>
          <p:cNvSpPr/>
          <p:nvPr/>
        </p:nvSpPr>
        <p:spPr>
          <a:xfrm>
            <a:off x="12353441" y="8445361"/>
            <a:ext cx="984738" cy="7918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2C7CA8-6A31-4093-BBA3-653FF455F946}"/>
              </a:ext>
            </a:extLst>
          </p:cNvPr>
          <p:cNvSpPr/>
          <p:nvPr/>
        </p:nvSpPr>
        <p:spPr>
          <a:xfrm>
            <a:off x="12379726" y="9383737"/>
            <a:ext cx="6506151" cy="342101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Agency FB" panose="020B0503020202020204" pitchFamily="34" charset="0"/>
              </a:rPr>
              <a:t>Se publica el </a:t>
            </a:r>
            <a:r>
              <a:rPr lang="en-US" sz="4800" dirty="0" err="1">
                <a:latin typeface="Agency FB" panose="020B0503020202020204" pitchFamily="34" charset="0"/>
              </a:rPr>
              <a:t>documento</a:t>
            </a:r>
            <a:r>
              <a:rPr lang="en-US" sz="4800" dirty="0">
                <a:latin typeface="Agency FB" panose="020B0503020202020204" pitchFamily="34" charset="0"/>
              </a:rPr>
              <a:t> y se </a:t>
            </a:r>
            <a:r>
              <a:rPr lang="en-US" sz="4800" dirty="0" err="1">
                <a:latin typeface="Agency FB" panose="020B0503020202020204" pitchFamily="34" charset="0"/>
              </a:rPr>
              <a:t>registra</a:t>
            </a:r>
            <a:r>
              <a:rPr lang="en-US" sz="4800" dirty="0">
                <a:latin typeface="Agency FB" panose="020B0503020202020204" pitchFamily="34" charset="0"/>
              </a:rPr>
              <a:t> el timestamp </a:t>
            </a:r>
            <a:r>
              <a:rPr lang="en-US" sz="4800" dirty="0" err="1">
                <a:latin typeface="Agency FB" panose="020B0503020202020204" pitchFamily="34" charset="0"/>
              </a:rPr>
              <a:t>en</a:t>
            </a:r>
            <a:r>
              <a:rPr lang="en-US" sz="4800" dirty="0">
                <a:latin typeface="Agency FB" panose="020B0503020202020204" pitchFamily="34" charset="0"/>
              </a:rPr>
              <a:t> el blockchain. Se </a:t>
            </a:r>
            <a:r>
              <a:rPr lang="en-US" sz="4800" dirty="0" err="1">
                <a:latin typeface="Agency FB" panose="020B0503020202020204" pitchFamily="34" charset="0"/>
              </a:rPr>
              <a:t>definen</a:t>
            </a:r>
            <a:r>
              <a:rPr lang="en-US" sz="4800" dirty="0">
                <a:latin typeface="Agency FB" panose="020B0503020202020204" pitchFamily="34" charset="0"/>
              </a:rPr>
              <a:t> </a:t>
            </a:r>
            <a:r>
              <a:rPr lang="en-US" sz="4800" dirty="0" err="1">
                <a:latin typeface="Agency FB" panose="020B0503020202020204" pitchFamily="34" charset="0"/>
              </a:rPr>
              <a:t>prerequisitos</a:t>
            </a:r>
            <a:r>
              <a:rPr lang="en-US" sz="4800" dirty="0">
                <a:latin typeface="Agency FB" panose="020B0503020202020204" pitchFamily="34" charset="0"/>
              </a:rPr>
              <a:t> de la </a:t>
            </a:r>
            <a:r>
              <a:rPr lang="en-US" sz="4800" dirty="0" err="1">
                <a:latin typeface="Agency FB" panose="020B0503020202020204" pitchFamily="34" charset="0"/>
              </a:rPr>
              <a:t>licitaci</a:t>
            </a:r>
            <a:r>
              <a:rPr lang="es-US" sz="4800" dirty="0" err="1">
                <a:latin typeface="Agency FB" panose="020B0503020202020204" pitchFamily="34" charset="0"/>
              </a:rPr>
              <a:t>ón</a:t>
            </a:r>
            <a:r>
              <a:rPr lang="es-US" sz="4800" dirty="0">
                <a:latin typeface="Agency FB" panose="020B0503020202020204" pitchFamily="34" charset="0"/>
              </a:rPr>
              <a:t>.</a:t>
            </a:r>
            <a:endParaRPr lang="en-US" sz="4800" dirty="0"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57BF6-A08D-402E-BA1B-256876890F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791" y="6303818"/>
            <a:ext cx="2441420" cy="6159839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CF8829A-98C2-4914-917D-90F477E7642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052" y="0"/>
            <a:ext cx="5428499" cy="352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9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business auction">
            <a:extLst>
              <a:ext uri="{FF2B5EF4-FFF2-40B4-BE49-F238E27FC236}">
                <a16:creationId xmlns:a16="http://schemas.microsoft.com/office/drawing/2014/main" id="{7EB066F3-0A68-44F0-8D1A-4E201F91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766" y="0"/>
            <a:ext cx="24475182" cy="1468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89B0936-ECAB-4FDF-AE03-134F5A48A2FC}"/>
              </a:ext>
            </a:extLst>
          </p:cNvPr>
          <p:cNvSpPr/>
          <p:nvPr/>
        </p:nvSpPr>
        <p:spPr>
          <a:xfrm>
            <a:off x="5578674" y="66465"/>
            <a:ext cx="984738" cy="7918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2C7CA8-6A31-4093-BBA3-653FF455F946}"/>
              </a:ext>
            </a:extLst>
          </p:cNvPr>
          <p:cNvSpPr/>
          <p:nvPr/>
        </p:nvSpPr>
        <p:spPr>
          <a:xfrm>
            <a:off x="5534465" y="1180566"/>
            <a:ext cx="5156982" cy="196812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800" dirty="0" err="1">
                <a:latin typeface="Agency FB" panose="020B0503020202020204" pitchFamily="34" charset="0"/>
              </a:rPr>
              <a:t>Blind</a:t>
            </a:r>
            <a:r>
              <a:rPr lang="es-US" sz="4800" dirty="0">
                <a:latin typeface="Agency FB" panose="020B0503020202020204" pitchFamily="34" charset="0"/>
              </a:rPr>
              <a:t> </a:t>
            </a:r>
            <a:r>
              <a:rPr lang="es-US" sz="4800" dirty="0" err="1">
                <a:latin typeface="Agency FB" panose="020B0503020202020204" pitchFamily="34" charset="0"/>
              </a:rPr>
              <a:t>Auction</a:t>
            </a:r>
            <a:r>
              <a:rPr lang="es-US" sz="4800" dirty="0">
                <a:latin typeface="Agency FB" panose="020B0503020202020204" pitchFamily="34" charset="0"/>
              </a:rPr>
              <a:t>: Empresas suben sus propuestas.</a:t>
            </a:r>
            <a:endParaRPr lang="en-US" sz="4800" dirty="0">
              <a:latin typeface="Agency FB" panose="020B0503020202020204" pitchFamily="34" charset="0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3334819-D091-4F49-8E80-70DF217B4D15}"/>
              </a:ext>
            </a:extLst>
          </p:cNvPr>
          <p:cNvSpPr/>
          <p:nvPr/>
        </p:nvSpPr>
        <p:spPr>
          <a:xfrm>
            <a:off x="18714368" y="-1950208"/>
            <a:ext cx="8386355" cy="56170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B809F-3C99-4570-B6EE-88B060CAB9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611" y="66465"/>
            <a:ext cx="4209864" cy="273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0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070D727-FB6A-4961-86FF-2954F2BF9D29}"/>
              </a:ext>
            </a:extLst>
          </p:cNvPr>
          <p:cNvSpPr/>
          <p:nvPr/>
        </p:nvSpPr>
        <p:spPr>
          <a:xfrm>
            <a:off x="316523" y="5838092"/>
            <a:ext cx="9693226" cy="787790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AB6F2-BB8F-41B9-B632-7376E43409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1557" y="6451505"/>
            <a:ext cx="18707789" cy="65773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FCDE7D-0020-4DE9-AE91-89F03BDF51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1" r="20337" b="52999"/>
          <a:stretch/>
        </p:blipFill>
        <p:spPr>
          <a:xfrm>
            <a:off x="6817559" y="9747349"/>
            <a:ext cx="1041956" cy="6431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575EA7-EA30-4A6D-B5D8-C7F438B4F0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1" r="20337" b="52999"/>
          <a:stretch/>
        </p:blipFill>
        <p:spPr>
          <a:xfrm>
            <a:off x="7540720" y="9747349"/>
            <a:ext cx="1041956" cy="64311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89B0936-ECAB-4FDF-AE03-134F5A48A2FC}"/>
              </a:ext>
            </a:extLst>
          </p:cNvPr>
          <p:cNvSpPr/>
          <p:nvPr/>
        </p:nvSpPr>
        <p:spPr>
          <a:xfrm>
            <a:off x="637931" y="704123"/>
            <a:ext cx="956832" cy="8578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2C7CA8-6A31-4093-BBA3-653FF455F946}"/>
              </a:ext>
            </a:extLst>
          </p:cNvPr>
          <p:cNvSpPr/>
          <p:nvPr/>
        </p:nvSpPr>
        <p:spPr>
          <a:xfrm>
            <a:off x="1853988" y="704123"/>
            <a:ext cx="3866907" cy="14925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800" dirty="0">
                <a:latin typeface="Agency FB" panose="020B0503020202020204" pitchFamily="34" charset="0"/>
              </a:rPr>
              <a:t>Votación del jurado. </a:t>
            </a:r>
            <a:endParaRPr lang="en-US" sz="4800" dirty="0"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57BF6-A08D-402E-BA1B-256876890F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88" y="9412037"/>
            <a:ext cx="1130999" cy="285357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B0FEF49-AFA4-47D3-BE8D-B546264B8B3B}"/>
              </a:ext>
            </a:extLst>
          </p:cNvPr>
          <p:cNvSpPr/>
          <p:nvPr/>
        </p:nvSpPr>
        <p:spPr>
          <a:xfrm>
            <a:off x="9521290" y="3552332"/>
            <a:ext cx="9693226" cy="787790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DA4FB9-197C-423C-BFEF-BDACB2E15607}"/>
              </a:ext>
            </a:extLst>
          </p:cNvPr>
          <p:cNvSpPr/>
          <p:nvPr/>
        </p:nvSpPr>
        <p:spPr>
          <a:xfrm>
            <a:off x="18506908" y="6451505"/>
            <a:ext cx="9693226" cy="787790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Image result for office room">
            <a:extLst>
              <a:ext uri="{FF2B5EF4-FFF2-40B4-BE49-F238E27FC236}">
                <a16:creationId xmlns:a16="http://schemas.microsoft.com/office/drawing/2014/main" id="{7B9EBA25-F787-409E-95D6-6E94F49DF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167" y="6451505"/>
            <a:ext cx="6619471" cy="251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7CA8C-0312-4967-90EE-C65EEB4826A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029" y="4583905"/>
            <a:ext cx="1962916" cy="5379731"/>
          </a:xfrm>
          <a:prstGeom prst="rect">
            <a:avLst/>
          </a:prstGeom>
        </p:spPr>
      </p:pic>
      <p:pic>
        <p:nvPicPr>
          <p:cNvPr id="6148" name="Picture 4" descr="Image result for office room">
            <a:extLst>
              <a:ext uri="{FF2B5EF4-FFF2-40B4-BE49-F238E27FC236}">
                <a16:creationId xmlns:a16="http://schemas.microsoft.com/office/drawing/2014/main" id="{F89AEE2B-F39A-4991-838D-7F4B820C5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6754" y="7772400"/>
            <a:ext cx="7279166" cy="409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E00535-B221-4BEA-84F8-4D02C54D7DE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2535" y="8772034"/>
            <a:ext cx="1587497" cy="3832124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11802833-7479-4F28-B6DA-E67E08EA087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052" y="0"/>
            <a:ext cx="5428499" cy="3529591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D9BD89C-3621-4BAC-B1C1-F3F7A79D801C}"/>
              </a:ext>
            </a:extLst>
          </p:cNvPr>
          <p:cNvSpPr/>
          <p:nvPr/>
        </p:nvSpPr>
        <p:spPr>
          <a:xfrm>
            <a:off x="1451869" y="4338907"/>
            <a:ext cx="4801269" cy="180589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sz="3600" dirty="0"/>
              <a:t>Representante del departamento interesado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811957B-46BB-493D-8409-8AD08666F3B2}"/>
              </a:ext>
            </a:extLst>
          </p:cNvPr>
          <p:cNvSpPr/>
          <p:nvPr/>
        </p:nvSpPr>
        <p:spPr>
          <a:xfrm>
            <a:off x="13045320" y="11074599"/>
            <a:ext cx="4632317" cy="178821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sz="3600" dirty="0"/>
              <a:t>Representante del departamento tecnología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828C1BFF-A659-463B-8D6D-B225D8FDDD3D}"/>
              </a:ext>
            </a:extLst>
          </p:cNvPr>
          <p:cNvSpPr/>
          <p:nvPr/>
        </p:nvSpPr>
        <p:spPr>
          <a:xfrm>
            <a:off x="20012197" y="5309918"/>
            <a:ext cx="3866907" cy="138098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sz="3600" dirty="0"/>
              <a:t>Representante de compras</a:t>
            </a:r>
          </a:p>
        </p:txBody>
      </p:sp>
    </p:spTree>
    <p:extLst>
      <p:ext uri="{BB962C8B-B14F-4D97-AF65-F5344CB8AC3E}">
        <p14:creationId xmlns:p14="http://schemas.microsoft.com/office/powerpoint/2010/main" val="8493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32082</TotalTime>
  <Words>412</Words>
  <Application>Microsoft Office PowerPoint</Application>
  <PresentationFormat>Personalizado</PresentationFormat>
  <Paragraphs>86</Paragraphs>
  <Slides>16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21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38" baseType="lpstr">
      <vt:lpstr>KaiTi</vt:lpstr>
      <vt:lpstr>Agency FB</vt:lpstr>
      <vt:lpstr>Aharoni</vt:lpstr>
      <vt:lpstr>Arial</vt:lpstr>
      <vt:lpstr>Bebas Neue</vt:lpstr>
      <vt:lpstr>Calibri</vt:lpstr>
      <vt:lpstr>Calibri Light</vt:lpstr>
      <vt:lpstr>FrankRuehl</vt:lpstr>
      <vt:lpstr>Impact</vt:lpstr>
      <vt:lpstr>Kozuka Gothic Pro EL</vt:lpstr>
      <vt:lpstr>Lato</vt:lpstr>
      <vt:lpstr>Leelawadee</vt:lpstr>
      <vt:lpstr>MV Boli</vt:lpstr>
      <vt:lpstr>OCR A Extended</vt:lpstr>
      <vt:lpstr>Open Sans Light</vt:lpstr>
      <vt:lpstr>Poppins Bold</vt:lpstr>
      <vt:lpstr>Roboto</vt:lpstr>
      <vt:lpstr>Roboto Bold</vt:lpstr>
      <vt:lpstr>Rockwell Condensed</vt:lpstr>
      <vt:lpstr>Swis721 Hv BT</vt:lpstr>
      <vt:lpstr>Zilla Slab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Problemas actuales</vt:lpstr>
      <vt:lpstr>Por qué Smart Contracts</vt:lpstr>
      <vt:lpstr>Presentación de PowerPoint</vt:lpstr>
      <vt:lpstr>Presentación de PowerPoint</vt:lpstr>
      <vt:lpstr>Gracias!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subject/>
  <dc:creator>Slideforest</dc:creator>
  <cp:keywords/>
  <dc:description/>
  <cp:lastModifiedBy>Agustin Valdes</cp:lastModifiedBy>
  <cp:revision>6548</cp:revision>
  <dcterms:created xsi:type="dcterms:W3CDTF">2014-11-12T21:47:38Z</dcterms:created>
  <dcterms:modified xsi:type="dcterms:W3CDTF">2018-10-30T19:45:33Z</dcterms:modified>
  <cp:category/>
</cp:coreProperties>
</file>